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16"/>
  </p:notesMasterIdLst>
  <p:sldIdLst>
    <p:sldId id="256" r:id="rId2"/>
    <p:sldId id="257" r:id="rId3"/>
    <p:sldId id="258" r:id="rId4"/>
    <p:sldId id="268" r:id="rId5"/>
    <p:sldId id="260" r:id="rId6"/>
    <p:sldId id="261" r:id="rId7"/>
    <p:sldId id="262" r:id="rId8"/>
    <p:sldId id="263" r:id="rId9"/>
    <p:sldId id="265" r:id="rId10"/>
    <p:sldId id="266" r:id="rId11"/>
    <p:sldId id="269" r:id="rId12"/>
    <p:sldId id="270" r:id="rId13"/>
    <p:sldId id="264"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712"/>
  </p:normalViewPr>
  <p:slideViewPr>
    <p:cSldViewPr snapToGrid="0">
      <p:cViewPr varScale="1">
        <p:scale>
          <a:sx n="102" d="100"/>
          <a:sy n="102" d="100"/>
        </p:scale>
        <p:origin x="41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tiff>
</file>

<file path=ppt/media/image2.png>
</file>

<file path=ppt/media/image3.tiff>
</file>

<file path=ppt/media/image4.tiff>
</file>

<file path=ppt/media/image5.tiff>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3460AE-A938-4759-BC59-094F45DEC6C1}" type="datetimeFigureOut">
              <a:rPr lang="en-US" smtClean="0"/>
              <a:t>8/9/18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AC8E56-1BA4-44A0-BBF7-7A922F82AABA}" type="slidenum">
              <a:rPr lang="en-US" smtClean="0"/>
              <a:t>‹#›</a:t>
            </a:fld>
            <a:endParaRPr lang="en-US"/>
          </a:p>
        </p:txBody>
      </p:sp>
    </p:spTree>
    <p:extLst>
      <p:ext uri="{BB962C8B-B14F-4D97-AF65-F5344CB8AC3E}">
        <p14:creationId xmlns:p14="http://schemas.microsoft.com/office/powerpoint/2010/main" val="5646535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AC8E56-1BA4-44A0-BBF7-7A922F82AABA}" type="slidenum">
              <a:rPr lang="en-US" smtClean="0"/>
              <a:t>13</a:t>
            </a:fld>
            <a:endParaRPr lang="en-US"/>
          </a:p>
        </p:txBody>
      </p:sp>
    </p:spTree>
    <p:extLst>
      <p:ext uri="{BB962C8B-B14F-4D97-AF65-F5344CB8AC3E}">
        <p14:creationId xmlns:p14="http://schemas.microsoft.com/office/powerpoint/2010/main" val="2762094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C55FFE5-E1B7-4AA2-9324-A0ECC0F1D36E}" type="datetimeFigureOut">
              <a:rPr lang="en-US" smtClean="0"/>
              <a:t>8/9/18</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13016140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C55FFE5-E1B7-4AA2-9324-A0ECC0F1D36E}" type="datetimeFigureOut">
              <a:rPr lang="en-US" smtClean="0"/>
              <a:t>8/9/18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1375476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C55FFE5-E1B7-4AA2-9324-A0ECC0F1D36E}" type="datetimeFigureOut">
              <a:rPr lang="en-US" smtClean="0"/>
              <a:t>8/9/18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40991887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C55FFE5-E1B7-4AA2-9324-A0ECC0F1D36E}" type="datetimeFigureOut">
              <a:rPr lang="en-US" smtClean="0"/>
              <a:t>8/9/18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40422613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C55FFE5-E1B7-4AA2-9324-A0ECC0F1D36E}" type="datetimeFigureOut">
              <a:rPr lang="en-US" smtClean="0"/>
              <a:t>8/9/18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34479648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C55FFE5-E1B7-4AA2-9324-A0ECC0F1D36E}" type="datetimeFigureOut">
              <a:rPr lang="en-US" smtClean="0"/>
              <a:t>8/9/18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11507782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C55FFE5-E1B7-4AA2-9324-A0ECC0F1D36E}" type="datetimeFigureOut">
              <a:rPr lang="en-US" smtClean="0"/>
              <a:t>8/9/18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37371135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55FFE5-E1B7-4AA2-9324-A0ECC0F1D36E}" type="datetimeFigureOut">
              <a:rPr lang="en-US" smtClean="0"/>
              <a:t>8/9/18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9943456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55FFE5-E1B7-4AA2-9324-A0ECC0F1D36E}" type="datetimeFigureOut">
              <a:rPr lang="en-US" smtClean="0"/>
              <a:t>8/9/18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22604705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55FFE5-E1B7-4AA2-9324-A0ECC0F1D36E}" type="datetimeFigureOut">
              <a:rPr lang="en-US" smtClean="0"/>
              <a:t>8/9/18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1313533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C55FFE5-E1B7-4AA2-9324-A0ECC0F1D36E}" type="datetimeFigureOut">
              <a:rPr lang="en-US" smtClean="0"/>
              <a:t>8/9/18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19067491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C55FFE5-E1B7-4AA2-9324-A0ECC0F1D36E}" type="datetimeFigureOut">
              <a:rPr lang="en-US" smtClean="0"/>
              <a:t>8/9/18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3031303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C55FFE5-E1B7-4AA2-9324-A0ECC0F1D36E}" type="datetimeFigureOut">
              <a:rPr lang="en-US" smtClean="0"/>
              <a:t>8/9/18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6424098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C55FFE5-E1B7-4AA2-9324-A0ECC0F1D36E}" type="datetimeFigureOut">
              <a:rPr lang="en-US" smtClean="0"/>
              <a:t>8/9/18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3064147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55FFE5-E1B7-4AA2-9324-A0ECC0F1D36E}" type="datetimeFigureOut">
              <a:rPr lang="en-US" smtClean="0"/>
              <a:t>8/9/18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2018493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C55FFE5-E1B7-4AA2-9324-A0ECC0F1D36E}" type="datetimeFigureOut">
              <a:rPr lang="en-US" smtClean="0"/>
              <a:t>8/9/18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1880327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C55FFE5-E1B7-4AA2-9324-A0ECC0F1D36E}" type="datetimeFigureOut">
              <a:rPr lang="en-US" smtClean="0"/>
              <a:t>8/9/18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FCEE23-A5D1-4802-9BC5-CDB2B8540009}" type="slidenum">
              <a:rPr lang="en-US" smtClean="0"/>
              <a:t>‹#›</a:t>
            </a:fld>
            <a:endParaRPr lang="en-US"/>
          </a:p>
        </p:txBody>
      </p:sp>
    </p:spTree>
    <p:extLst>
      <p:ext uri="{BB962C8B-B14F-4D97-AF65-F5344CB8AC3E}">
        <p14:creationId xmlns:p14="http://schemas.microsoft.com/office/powerpoint/2010/main" val="38340450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C55FFE5-E1B7-4AA2-9324-A0ECC0F1D36E}" type="datetimeFigureOut">
              <a:rPr lang="en-US" smtClean="0"/>
              <a:t>8/9/18</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4FCEE23-A5D1-4802-9BC5-CDB2B8540009}" type="slidenum">
              <a:rPr lang="en-US" smtClean="0"/>
              <a:t>‹#›</a:t>
            </a:fld>
            <a:endParaRPr lang="en-US"/>
          </a:p>
        </p:txBody>
      </p:sp>
    </p:spTree>
    <p:extLst>
      <p:ext uri="{BB962C8B-B14F-4D97-AF65-F5344CB8AC3E}">
        <p14:creationId xmlns:p14="http://schemas.microsoft.com/office/powerpoint/2010/main" val="1892306526"/>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natureofcode.com/book/chapter-10-neural-networks/" TargetMode="External"/><Relationship Id="rId2" Type="http://schemas.openxmlformats.org/officeDocument/2006/relationships/hyperlink" Target="http://neuralnetworksanddeeplearning.com/chap1.html" TargetMode="External"/><Relationship Id="rId1" Type="http://schemas.openxmlformats.org/officeDocument/2006/relationships/slideLayout" Target="../slideLayouts/slideLayout2.xml"/><Relationship Id="rId5" Type="http://schemas.openxmlformats.org/officeDocument/2006/relationships/hyperlink" Target="https://medium.com/octavian-ai/which-optimizer-and-learning-rate-should-i-use-for-deep-learning-5acb418f9b2" TargetMode="External"/><Relationship Id="rId4" Type="http://schemas.openxmlformats.org/officeDocument/2006/relationships/hyperlink" Target="https://www.youtube.com/watch?v=ntKn5TPHHA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35B5B-998C-4489-96B5-88DCE756F42A}"/>
              </a:ext>
            </a:extLst>
          </p:cNvPr>
          <p:cNvSpPr>
            <a:spLocks noGrp="1"/>
          </p:cNvSpPr>
          <p:nvPr>
            <p:ph type="ctrTitle"/>
          </p:nvPr>
        </p:nvSpPr>
        <p:spPr>
          <a:xfrm>
            <a:off x="3166395" y="215147"/>
            <a:ext cx="8574622" cy="2616199"/>
          </a:xfrm>
        </p:spPr>
        <p:txBody>
          <a:bodyPr/>
          <a:lstStyle/>
          <a:p>
            <a:r>
              <a:rPr lang="en-US" dirty="0"/>
              <a:t>Neural Networks</a:t>
            </a:r>
            <a:br>
              <a:rPr lang="en-US" dirty="0"/>
            </a:br>
            <a:r>
              <a:rPr lang="en-US" sz="3600" dirty="0"/>
              <a:t>1. Digit recognition</a:t>
            </a:r>
            <a:br>
              <a:rPr lang="en-US" sz="3600" dirty="0"/>
            </a:br>
            <a:r>
              <a:rPr lang="en-US" sz="3600" dirty="0"/>
              <a:t>2. Face Recognition</a:t>
            </a:r>
            <a:endParaRPr lang="en-US" dirty="0"/>
          </a:p>
        </p:txBody>
      </p:sp>
      <p:sp>
        <p:nvSpPr>
          <p:cNvPr id="3" name="Subtitle 2">
            <a:extLst>
              <a:ext uri="{FF2B5EF4-FFF2-40B4-BE49-F238E27FC236}">
                <a16:creationId xmlns:a16="http://schemas.microsoft.com/office/drawing/2014/main" id="{3B9CB9D6-0567-4C88-95DE-85C2D36C5E19}"/>
              </a:ext>
            </a:extLst>
          </p:cNvPr>
          <p:cNvSpPr>
            <a:spLocks noGrp="1"/>
          </p:cNvSpPr>
          <p:nvPr>
            <p:ph type="subTitle" idx="1"/>
          </p:nvPr>
        </p:nvSpPr>
        <p:spPr>
          <a:xfrm>
            <a:off x="6005974" y="4722312"/>
            <a:ext cx="6987645" cy="1965196"/>
          </a:xfrm>
        </p:spPr>
        <p:txBody>
          <a:bodyPr>
            <a:normAutofit fontScale="92500" lnSpcReduction="10000"/>
          </a:bodyPr>
          <a:lstStyle/>
          <a:p>
            <a:pPr algn="ctr"/>
            <a:endParaRPr lang="en-US" dirty="0">
              <a:latin typeface="Arial" panose="020B0604020202020204" pitchFamily="34" charset="0"/>
              <a:cs typeface="Arial" panose="020B0604020202020204" pitchFamily="34" charset="0"/>
            </a:endParaRPr>
          </a:p>
          <a:p>
            <a:pPr algn="ctr"/>
            <a:r>
              <a:rPr lang="en-US" dirty="0">
                <a:latin typeface="Arial" panose="020B0604020202020204" pitchFamily="34" charset="0"/>
                <a:cs typeface="Arial" panose="020B0604020202020204" pitchFamily="34" charset="0"/>
              </a:rPr>
              <a:t>	     - Ajay Goel </a:t>
            </a:r>
          </a:p>
          <a:p>
            <a:pPr algn="ctr"/>
            <a:r>
              <a:rPr lang="en-US" dirty="0">
                <a:latin typeface="Arial" panose="020B0604020202020204" pitchFamily="34" charset="0"/>
                <a:cs typeface="Arial" panose="020B0604020202020204" pitchFamily="34" charset="0"/>
              </a:rPr>
              <a:t> 		(001897443)</a:t>
            </a:r>
          </a:p>
          <a:p>
            <a:pPr algn="ctr"/>
            <a:r>
              <a:rPr lang="en-US" dirty="0">
                <a:latin typeface="Arial" panose="020B0604020202020204" pitchFamily="34" charset="0"/>
                <a:cs typeface="Arial" panose="020B0604020202020204" pitchFamily="34" charset="0"/>
              </a:rPr>
              <a:t> 					-Akshay N. Mahajanshetti</a:t>
            </a:r>
          </a:p>
          <a:p>
            <a:pPr algn="ctr"/>
            <a:r>
              <a:rPr lang="en-US" dirty="0">
                <a:latin typeface="Arial" panose="020B0604020202020204" pitchFamily="34" charset="0"/>
                <a:cs typeface="Arial" panose="020B0604020202020204" pitchFamily="34" charset="0"/>
              </a:rPr>
              <a:t>		(001893697)</a:t>
            </a:r>
          </a:p>
        </p:txBody>
      </p:sp>
      <p:pic>
        <p:nvPicPr>
          <p:cNvPr id="1026" name="Picture 2" descr="https://lh4.googleusercontent.com/kKmrD0DIA7GRWRBnjJyLh0h3tWTCfFdZVw9PS1R3toDxyBq6uvJeouEDhVv_I1q83T4Uj93bwXLxHaOv1Sjt_70qm16Juady3ctWCZdqPiv9Wahbm9aSbpmwDKJ6mKsDOCr_Ho_o">
            <a:extLst>
              <a:ext uri="{FF2B5EF4-FFF2-40B4-BE49-F238E27FC236}">
                <a16:creationId xmlns:a16="http://schemas.microsoft.com/office/drawing/2014/main" id="{E39B01AD-02B1-CF44-9C3C-DB91EF7562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1335" y="2831346"/>
            <a:ext cx="4149682" cy="2232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04999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5CF15-FEF3-4015-BDCA-B1D1BBC4BBC8}"/>
              </a:ext>
            </a:extLst>
          </p:cNvPr>
          <p:cNvSpPr>
            <a:spLocks noGrp="1"/>
          </p:cNvSpPr>
          <p:nvPr>
            <p:ph type="title"/>
          </p:nvPr>
        </p:nvSpPr>
        <p:spPr>
          <a:xfrm>
            <a:off x="-1797509" y="0"/>
            <a:ext cx="10018713" cy="982495"/>
          </a:xfrm>
        </p:spPr>
        <p:txBody>
          <a:bodyPr>
            <a:normAutofit/>
          </a:bodyPr>
          <a:lstStyle/>
          <a:p>
            <a:r>
              <a:rPr lang="en-US" sz="2400" b="1" u="sng" dirty="0"/>
              <a:t>Program Output 1</a:t>
            </a:r>
          </a:p>
        </p:txBody>
      </p:sp>
      <p:sp>
        <p:nvSpPr>
          <p:cNvPr id="3" name="Content Placeholder 2">
            <a:extLst>
              <a:ext uri="{FF2B5EF4-FFF2-40B4-BE49-F238E27FC236}">
                <a16:creationId xmlns:a16="http://schemas.microsoft.com/office/drawing/2014/main" id="{41872240-D61B-4941-AD14-318385A2E40B}"/>
              </a:ext>
            </a:extLst>
          </p:cNvPr>
          <p:cNvSpPr>
            <a:spLocks noGrp="1"/>
          </p:cNvSpPr>
          <p:nvPr>
            <p:ph idx="1"/>
          </p:nvPr>
        </p:nvSpPr>
        <p:spPr>
          <a:xfrm>
            <a:off x="1484311" y="982495"/>
            <a:ext cx="3238002" cy="3376563"/>
          </a:xfrm>
        </p:spPr>
        <p:txBody>
          <a:bodyPr>
            <a:normAutofit/>
          </a:bodyPr>
          <a:lstStyle/>
          <a:p>
            <a:r>
              <a:rPr lang="en-IN" sz="1600" dirty="0"/>
              <a:t>Confusion Matrix : Data Set 1 (Digit Recognition):</a:t>
            </a:r>
          </a:p>
          <a:p>
            <a:r>
              <a:rPr lang="en-IN" sz="1600" dirty="0"/>
              <a:t>The percentage of correct predicted output is 89%.</a:t>
            </a:r>
          </a:p>
          <a:p>
            <a:pPr marL="0" indent="0">
              <a:buNone/>
            </a:pPr>
            <a:endParaRPr lang="en-US" sz="1600" dirty="0"/>
          </a:p>
        </p:txBody>
      </p:sp>
      <p:pic>
        <p:nvPicPr>
          <p:cNvPr id="5122" name="Picture 2" descr="https://lh4.googleusercontent.com/Rc9MQUr6uaTzlskd6krv9DaEhMfFSvAl9J6IYfVqM2l3Xz8PH2zFTaMQBerAKG1M_qh2W95vhtfoat7dc1wJk1ETrdHNQz2XsFPEMdxbjHjwR_F31B10Krqe9bYA2iHYIUwPYCuf">
            <a:extLst>
              <a:ext uri="{FF2B5EF4-FFF2-40B4-BE49-F238E27FC236}">
                <a16:creationId xmlns:a16="http://schemas.microsoft.com/office/drawing/2014/main" id="{4B6BF667-E6D8-1345-8806-26159F5CFF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7073" y="0"/>
            <a:ext cx="68468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8562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A1A7C-3545-454A-9789-58C896D8CDA8}"/>
              </a:ext>
            </a:extLst>
          </p:cNvPr>
          <p:cNvSpPr>
            <a:spLocks noGrp="1"/>
          </p:cNvSpPr>
          <p:nvPr>
            <p:ph type="title"/>
          </p:nvPr>
        </p:nvSpPr>
        <p:spPr>
          <a:xfrm>
            <a:off x="3212904" y="0"/>
            <a:ext cx="5442581" cy="701458"/>
          </a:xfrm>
        </p:spPr>
        <p:txBody>
          <a:bodyPr>
            <a:normAutofit/>
          </a:bodyPr>
          <a:lstStyle/>
          <a:p>
            <a:r>
              <a:rPr lang="en-US" sz="2400" b="1" dirty="0"/>
              <a:t>Program Output 2</a:t>
            </a:r>
          </a:p>
        </p:txBody>
      </p:sp>
      <p:sp>
        <p:nvSpPr>
          <p:cNvPr id="3" name="Content Placeholder 2">
            <a:extLst>
              <a:ext uri="{FF2B5EF4-FFF2-40B4-BE49-F238E27FC236}">
                <a16:creationId xmlns:a16="http://schemas.microsoft.com/office/drawing/2014/main" id="{C737AE05-8B4D-7840-B015-F45F480C0557}"/>
              </a:ext>
            </a:extLst>
          </p:cNvPr>
          <p:cNvSpPr>
            <a:spLocks noGrp="1"/>
          </p:cNvSpPr>
          <p:nvPr>
            <p:ph idx="1"/>
          </p:nvPr>
        </p:nvSpPr>
        <p:spPr>
          <a:xfrm>
            <a:off x="1761948" y="701458"/>
            <a:ext cx="8796535" cy="916489"/>
          </a:xfrm>
        </p:spPr>
        <p:txBody>
          <a:bodyPr>
            <a:normAutofit fontScale="92500" lnSpcReduction="10000"/>
          </a:bodyPr>
          <a:lstStyle/>
          <a:p>
            <a:r>
              <a:rPr lang="en-IN" dirty="0"/>
              <a:t>Confusion Matrix : Data Set 1 (Digit Recognition):</a:t>
            </a:r>
          </a:p>
          <a:p>
            <a:r>
              <a:rPr lang="en-IN" dirty="0"/>
              <a:t>The percentage of correct predicted output is 82%.</a:t>
            </a:r>
          </a:p>
          <a:p>
            <a:endParaRPr lang="en-US" dirty="0"/>
          </a:p>
        </p:txBody>
      </p:sp>
      <p:pic>
        <p:nvPicPr>
          <p:cNvPr id="6146" name="Picture 2" descr="https://lh3.googleusercontent.com/jmam3pZb5OLnh27QDQsftJ8JzjO-mNystYNFU3tqhnCDkLfOwHgikMKfXusIEHw8FHK-1GlibN32GB1594rIYn7zwe0w9MXL02RcTJ3Dojw1L9_2cnqljnZN95dZQ5P1crhKrOS9">
            <a:extLst>
              <a:ext uri="{FF2B5EF4-FFF2-40B4-BE49-F238E27FC236}">
                <a16:creationId xmlns:a16="http://schemas.microsoft.com/office/drawing/2014/main" id="{3F718440-D680-7740-B0D7-077B8D59BF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0766" y="1468329"/>
            <a:ext cx="8467717" cy="5389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5131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F0892-4FE1-2E4C-95EC-9255FD64D821}"/>
              </a:ext>
            </a:extLst>
          </p:cNvPr>
          <p:cNvSpPr>
            <a:spLocks noGrp="1"/>
          </p:cNvSpPr>
          <p:nvPr>
            <p:ph type="title"/>
          </p:nvPr>
        </p:nvSpPr>
        <p:spPr>
          <a:xfrm>
            <a:off x="1999942" y="-103340"/>
            <a:ext cx="8987448" cy="579329"/>
          </a:xfrm>
        </p:spPr>
        <p:txBody>
          <a:bodyPr>
            <a:normAutofit/>
          </a:bodyPr>
          <a:lstStyle/>
          <a:p>
            <a:r>
              <a:rPr lang="en-US" sz="2400" dirty="0"/>
              <a:t>Analysis (Time vs Error produced in Back Propagation)</a:t>
            </a:r>
          </a:p>
        </p:txBody>
      </p:sp>
      <p:sp>
        <p:nvSpPr>
          <p:cNvPr id="3" name="Content Placeholder 2">
            <a:extLst>
              <a:ext uri="{FF2B5EF4-FFF2-40B4-BE49-F238E27FC236}">
                <a16:creationId xmlns:a16="http://schemas.microsoft.com/office/drawing/2014/main" id="{B47F3DB7-B742-A24C-AEF8-D8EC8598158A}"/>
              </a:ext>
            </a:extLst>
          </p:cNvPr>
          <p:cNvSpPr>
            <a:spLocks noGrp="1"/>
          </p:cNvSpPr>
          <p:nvPr>
            <p:ph idx="1"/>
          </p:nvPr>
        </p:nvSpPr>
        <p:spPr/>
        <p:txBody>
          <a:bodyPr/>
          <a:lstStyle/>
          <a:p>
            <a:endParaRPr lang="en-US" dirty="0"/>
          </a:p>
        </p:txBody>
      </p:sp>
      <p:pic>
        <p:nvPicPr>
          <p:cNvPr id="7170" name="Picture 2" descr="https://lh4.googleusercontent.com/uvG2qeDln1qip3Us3DQUrupk5EDm3PoYAIJV_91Wtrj1LklVwrtpiEn18A3Jt5cbRsAZQ0va8OjuqynT6ZUD7pW9JBF5vkc1WPiyofznHpHjdlGs3IM0XLHzQe3sHItpZwLpQjH3">
            <a:extLst>
              <a:ext uri="{FF2B5EF4-FFF2-40B4-BE49-F238E27FC236}">
                <a16:creationId xmlns:a16="http://schemas.microsoft.com/office/drawing/2014/main" id="{BC7A59C8-302D-3344-904A-F907367ED0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432" y="475988"/>
            <a:ext cx="6356524" cy="5315211"/>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https://lh5.googleusercontent.com/bsTjCfuMPCzHt__V9gQBl_EDaH2FQfnJnQ2FqzgP0oQFXoP6xIK5yZzSAc3F1aFQXL_YCjQ-BBke_IrF9T-JeVA9-L8CGAJuNPNEQi4dQ09SxQ2B-51rB6AiaEXMwkDFrs_OKZ5B">
            <a:extLst>
              <a:ext uri="{FF2B5EF4-FFF2-40B4-BE49-F238E27FC236}">
                <a16:creationId xmlns:a16="http://schemas.microsoft.com/office/drawing/2014/main" id="{84FDE4C1-BAFE-6E4B-A9F9-1436AF2135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5956" y="475989"/>
            <a:ext cx="5716044" cy="531521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030E1C5-69D7-0E4F-9411-34FC199E9949}"/>
              </a:ext>
            </a:extLst>
          </p:cNvPr>
          <p:cNvSpPr txBox="1"/>
          <p:nvPr/>
        </p:nvSpPr>
        <p:spPr>
          <a:xfrm>
            <a:off x="1484310" y="5949863"/>
            <a:ext cx="10018713" cy="369332"/>
          </a:xfrm>
          <a:prstGeom prst="rect">
            <a:avLst/>
          </a:prstGeom>
          <a:noFill/>
        </p:spPr>
        <p:txBody>
          <a:bodyPr wrap="square" rtlCol="0">
            <a:spAutoFit/>
          </a:bodyPr>
          <a:lstStyle/>
          <a:p>
            <a:r>
              <a:rPr lang="en-US" b="1" dirty="0"/>
              <a:t>A. Digit Recognition								B. Face Recognition</a:t>
            </a:r>
          </a:p>
        </p:txBody>
      </p:sp>
    </p:spTree>
    <p:extLst>
      <p:ext uri="{BB962C8B-B14F-4D97-AF65-F5344CB8AC3E}">
        <p14:creationId xmlns:p14="http://schemas.microsoft.com/office/powerpoint/2010/main" val="38150921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A6CC4-1ADB-49B1-9BFE-EFE9445502D8}"/>
              </a:ext>
            </a:extLst>
          </p:cNvPr>
          <p:cNvSpPr>
            <a:spLocks noGrp="1"/>
          </p:cNvSpPr>
          <p:nvPr>
            <p:ph type="title"/>
          </p:nvPr>
        </p:nvSpPr>
        <p:spPr>
          <a:xfrm>
            <a:off x="1484311" y="1"/>
            <a:ext cx="10018713" cy="865762"/>
          </a:xfrm>
        </p:spPr>
        <p:txBody>
          <a:bodyPr>
            <a:normAutofit/>
          </a:bodyPr>
          <a:lstStyle/>
          <a:p>
            <a:r>
              <a:rPr lang="en-US" sz="2800" b="1" u="sng" dirty="0"/>
              <a:t>Test Cases</a:t>
            </a:r>
          </a:p>
        </p:txBody>
      </p:sp>
      <p:sp>
        <p:nvSpPr>
          <p:cNvPr id="3" name="Content Placeholder 2">
            <a:extLst>
              <a:ext uri="{FF2B5EF4-FFF2-40B4-BE49-F238E27FC236}">
                <a16:creationId xmlns:a16="http://schemas.microsoft.com/office/drawing/2014/main" id="{BD5DDD68-362D-4537-A434-CE7C4EAAD0DB}"/>
              </a:ext>
            </a:extLst>
          </p:cNvPr>
          <p:cNvSpPr>
            <a:spLocks noGrp="1"/>
          </p:cNvSpPr>
          <p:nvPr>
            <p:ph idx="1"/>
          </p:nvPr>
        </p:nvSpPr>
        <p:spPr>
          <a:xfrm>
            <a:off x="1484311" y="865763"/>
            <a:ext cx="2453037" cy="4933788"/>
          </a:xfrm>
        </p:spPr>
        <p:txBody>
          <a:bodyPr>
            <a:normAutofit/>
          </a:bodyPr>
          <a:lstStyle/>
          <a:p>
            <a:r>
              <a:rPr lang="en-US" sz="1600" dirty="0"/>
              <a:t>There were 4 test cases on the basis of our dataset :</a:t>
            </a:r>
          </a:p>
          <a:p>
            <a:r>
              <a:rPr lang="en-US" sz="1600" dirty="0"/>
              <a:t>2 test cases for recognizing digits.</a:t>
            </a:r>
          </a:p>
          <a:p>
            <a:r>
              <a:rPr lang="en-US" sz="1600" dirty="0"/>
              <a:t>2 test cases for recognizing face.</a:t>
            </a:r>
          </a:p>
        </p:txBody>
      </p:sp>
      <p:pic>
        <p:nvPicPr>
          <p:cNvPr id="6" name="Picture 5">
            <a:extLst>
              <a:ext uri="{FF2B5EF4-FFF2-40B4-BE49-F238E27FC236}">
                <a16:creationId xmlns:a16="http://schemas.microsoft.com/office/drawing/2014/main" id="{4B513E73-7BF9-054C-A06A-E84700CBF67F}"/>
              </a:ext>
            </a:extLst>
          </p:cNvPr>
          <p:cNvPicPr>
            <a:picLocks noChangeAspect="1"/>
          </p:cNvPicPr>
          <p:nvPr/>
        </p:nvPicPr>
        <p:blipFill rotWithShape="1">
          <a:blip r:embed="rId3"/>
          <a:srcRect l="18474"/>
          <a:stretch/>
        </p:blipFill>
        <p:spPr>
          <a:xfrm>
            <a:off x="3937348" y="1005736"/>
            <a:ext cx="8254652" cy="5852264"/>
          </a:xfrm>
          <a:prstGeom prst="rect">
            <a:avLst/>
          </a:prstGeom>
        </p:spPr>
      </p:pic>
    </p:spTree>
    <p:extLst>
      <p:ext uri="{BB962C8B-B14F-4D97-AF65-F5344CB8AC3E}">
        <p14:creationId xmlns:p14="http://schemas.microsoft.com/office/powerpoint/2010/main" val="24967917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562B9-1EAD-43D9-83CB-75A5F0EB4463}"/>
              </a:ext>
            </a:extLst>
          </p:cNvPr>
          <p:cNvSpPr>
            <a:spLocks noGrp="1"/>
          </p:cNvSpPr>
          <p:nvPr>
            <p:ph type="title"/>
          </p:nvPr>
        </p:nvSpPr>
        <p:spPr>
          <a:xfrm>
            <a:off x="1484311" y="0"/>
            <a:ext cx="10018713" cy="1045029"/>
          </a:xfrm>
        </p:spPr>
        <p:txBody>
          <a:bodyPr>
            <a:normAutofit/>
          </a:bodyPr>
          <a:lstStyle/>
          <a:p>
            <a:r>
              <a:rPr lang="en-US" sz="2800" b="1" u="sng" dirty="0"/>
              <a:t>Conclusion:</a:t>
            </a:r>
            <a:endParaRPr lang="en-US" sz="2800" u="sng" dirty="0"/>
          </a:p>
        </p:txBody>
      </p:sp>
      <p:sp>
        <p:nvSpPr>
          <p:cNvPr id="3" name="Content Placeholder 2">
            <a:extLst>
              <a:ext uri="{FF2B5EF4-FFF2-40B4-BE49-F238E27FC236}">
                <a16:creationId xmlns:a16="http://schemas.microsoft.com/office/drawing/2014/main" id="{FC5385A4-4022-411C-87B2-845A1308D730}"/>
              </a:ext>
            </a:extLst>
          </p:cNvPr>
          <p:cNvSpPr>
            <a:spLocks noGrp="1"/>
          </p:cNvSpPr>
          <p:nvPr>
            <p:ph idx="1"/>
          </p:nvPr>
        </p:nvSpPr>
        <p:spPr>
          <a:xfrm>
            <a:off x="1577616" y="1045029"/>
            <a:ext cx="10309584" cy="1485229"/>
          </a:xfrm>
        </p:spPr>
        <p:txBody>
          <a:bodyPr>
            <a:normAutofit/>
          </a:bodyPr>
          <a:lstStyle/>
          <a:p>
            <a:pPr fontAlgn="base"/>
            <a:r>
              <a:rPr lang="en-IN" sz="1600" dirty="0"/>
              <a:t>To increase the efficiency of our Neural Network system, we will need to train the data for more iterations.</a:t>
            </a:r>
          </a:p>
          <a:p>
            <a:r>
              <a:rPr lang="en-IN" sz="1600" dirty="0"/>
              <a:t>The Learning rate range best suited for our system based on our manual tests is </a:t>
            </a:r>
            <a:r>
              <a:rPr lang="en-IN" sz="1600" b="1" dirty="0"/>
              <a:t>0.001 - 0.2</a:t>
            </a:r>
            <a:r>
              <a:rPr lang="en-IN" sz="1600" dirty="0"/>
              <a:t> with 0.001 being the best and 0.2 being the worst.</a:t>
            </a:r>
          </a:p>
        </p:txBody>
      </p:sp>
      <p:sp>
        <p:nvSpPr>
          <p:cNvPr id="4" name="TextBox 3">
            <a:extLst>
              <a:ext uri="{FF2B5EF4-FFF2-40B4-BE49-F238E27FC236}">
                <a16:creationId xmlns:a16="http://schemas.microsoft.com/office/drawing/2014/main" id="{0AA815BB-E441-0B45-B0F6-31B543013C9A}"/>
              </a:ext>
            </a:extLst>
          </p:cNvPr>
          <p:cNvSpPr txBox="1"/>
          <p:nvPr/>
        </p:nvSpPr>
        <p:spPr>
          <a:xfrm>
            <a:off x="5593228" y="2530258"/>
            <a:ext cx="1800878" cy="461665"/>
          </a:xfrm>
          <a:prstGeom prst="rect">
            <a:avLst/>
          </a:prstGeom>
          <a:noFill/>
        </p:spPr>
        <p:txBody>
          <a:bodyPr wrap="none" rtlCol="0">
            <a:spAutoFit/>
          </a:bodyPr>
          <a:lstStyle/>
          <a:p>
            <a:r>
              <a:rPr lang="en-US" sz="2400" b="1" u="sng" dirty="0"/>
              <a:t>References :</a:t>
            </a:r>
          </a:p>
        </p:txBody>
      </p:sp>
      <p:sp>
        <p:nvSpPr>
          <p:cNvPr id="5" name="TextBox 4">
            <a:extLst>
              <a:ext uri="{FF2B5EF4-FFF2-40B4-BE49-F238E27FC236}">
                <a16:creationId xmlns:a16="http://schemas.microsoft.com/office/drawing/2014/main" id="{7A36DFF6-FCCC-EB4E-B1D9-A0D43F9E7497}"/>
              </a:ext>
            </a:extLst>
          </p:cNvPr>
          <p:cNvSpPr txBox="1"/>
          <p:nvPr/>
        </p:nvSpPr>
        <p:spPr>
          <a:xfrm>
            <a:off x="1484310" y="2991923"/>
            <a:ext cx="10018713" cy="3693319"/>
          </a:xfrm>
          <a:prstGeom prst="rect">
            <a:avLst/>
          </a:prstGeom>
          <a:noFill/>
        </p:spPr>
        <p:txBody>
          <a:bodyPr wrap="square" rtlCol="0">
            <a:spAutoFit/>
          </a:bodyPr>
          <a:lstStyle/>
          <a:p>
            <a:pPr marL="285750" indent="-285750" fontAlgn="base">
              <a:buFont typeface="Arial" panose="020B0604020202020204" pitchFamily="34" charset="0"/>
              <a:buChar char="•"/>
            </a:pPr>
            <a:r>
              <a:rPr lang="en-IN" dirty="0"/>
              <a:t>Neural and Deep Learning - </a:t>
            </a:r>
            <a:r>
              <a:rPr lang="en-IN" b="1" dirty="0"/>
              <a:t>Michael Nielsen</a:t>
            </a:r>
            <a:endParaRPr lang="en-IN" dirty="0"/>
          </a:p>
          <a:p>
            <a:pPr marL="285750" indent="-285750">
              <a:buFont typeface="Arial" panose="020B0604020202020204" pitchFamily="34" charset="0"/>
              <a:buChar char="•"/>
            </a:pPr>
            <a:r>
              <a:rPr lang="en-IN" u="sng" dirty="0">
                <a:hlinkClick r:id="rId2"/>
              </a:rPr>
              <a:t>http://neuralnetworksanddeeplearning.com/chap1.htm</a:t>
            </a:r>
            <a:r>
              <a:rPr lang="en-IN" dirty="0"/>
              <a:t>l</a:t>
            </a:r>
          </a:p>
          <a:p>
            <a:pPr marL="285750" indent="-285750" fontAlgn="base">
              <a:buFont typeface="Arial" panose="020B0604020202020204" pitchFamily="34" charset="0"/>
              <a:buChar char="•"/>
            </a:pPr>
            <a:r>
              <a:rPr lang="en-IN" dirty="0"/>
              <a:t>Excellent book Nature of code - </a:t>
            </a:r>
            <a:r>
              <a:rPr lang="en-IN" b="1" dirty="0"/>
              <a:t>Daniel Shiffman</a:t>
            </a:r>
            <a:endParaRPr lang="en-IN" dirty="0"/>
          </a:p>
          <a:p>
            <a:pPr marL="285750" indent="-285750">
              <a:buFont typeface="Arial" panose="020B0604020202020204" pitchFamily="34" charset="0"/>
              <a:buChar char="•"/>
            </a:pPr>
            <a:r>
              <a:rPr lang="en-IN" u="sng" dirty="0">
                <a:hlinkClick r:id="rId3"/>
              </a:rPr>
              <a:t>https://natureofcode.com/book/chapter-10-neural-networks/</a:t>
            </a:r>
            <a:r>
              <a:rPr lang="en-IN" dirty="0"/>
              <a:t> </a:t>
            </a:r>
          </a:p>
          <a:p>
            <a:pPr marL="285750" indent="-285750" fontAlgn="base">
              <a:buFont typeface="Arial" panose="020B0604020202020204" pitchFamily="34" charset="0"/>
              <a:buChar char="•"/>
            </a:pPr>
            <a:r>
              <a:rPr lang="en-IN" dirty="0"/>
              <a:t>How to make Neural Network - </a:t>
            </a:r>
            <a:r>
              <a:rPr lang="en-IN" b="1" dirty="0"/>
              <a:t>Daniel Shiffman</a:t>
            </a:r>
            <a:endParaRPr lang="en-IN" dirty="0"/>
          </a:p>
          <a:p>
            <a:pPr marL="285750" indent="-285750">
              <a:buFont typeface="Arial" panose="020B0604020202020204" pitchFamily="34" charset="0"/>
              <a:buChar char="•"/>
            </a:pPr>
            <a:r>
              <a:rPr lang="en-IN" u="sng" dirty="0">
                <a:hlinkClick r:id="rId4"/>
              </a:rPr>
              <a:t>https://www.youtube.com/watch?v=ntKn5TPHHAk</a:t>
            </a:r>
            <a:endParaRPr lang="en-IN" dirty="0"/>
          </a:p>
          <a:p>
            <a:pPr marL="285750" indent="-285750" fontAlgn="base">
              <a:buFont typeface="Arial" panose="020B0604020202020204" pitchFamily="34" charset="0"/>
              <a:buChar char="•"/>
            </a:pPr>
            <a:r>
              <a:rPr lang="en-IN" dirty="0"/>
              <a:t>Optimising Learning Rate - </a:t>
            </a:r>
            <a:r>
              <a:rPr lang="en-IN" b="1" dirty="0"/>
              <a:t>David Mack</a:t>
            </a:r>
            <a:endParaRPr lang="en-IN" dirty="0"/>
          </a:p>
          <a:p>
            <a:pPr marL="285750" indent="-285750">
              <a:buFont typeface="Arial" panose="020B0604020202020204" pitchFamily="34" charset="0"/>
              <a:buChar char="•"/>
            </a:pPr>
            <a:r>
              <a:rPr lang="en-IN" u="sng" dirty="0">
                <a:hlinkClick r:id="rId5"/>
              </a:rPr>
              <a:t>https://medium.com/octavian-ai/which-optimizer-and-learning-rate-should-i-use-for-deep-learning-5acb418f9b2</a:t>
            </a:r>
            <a:endParaRPr lang="en-IN" dirty="0"/>
          </a:p>
          <a:p>
            <a:pPr marL="285750" indent="-285750" fontAlgn="base">
              <a:buFont typeface="Arial" panose="020B0604020202020204" pitchFamily="34" charset="0"/>
              <a:buChar char="•"/>
            </a:pPr>
            <a:r>
              <a:rPr lang="en-IN" dirty="0"/>
              <a:t>Make Your Own Neural </a:t>
            </a:r>
            <a:r>
              <a:rPr lang="en-IN" dirty="0" err="1"/>
              <a:t>Network.A</a:t>
            </a:r>
            <a:r>
              <a:rPr lang="en-IN" dirty="0"/>
              <a:t> Gentle Journey Through the Mathematics of Neural </a:t>
            </a:r>
            <a:r>
              <a:rPr lang="en-IN" dirty="0" err="1"/>
              <a:t>Networks,CreateSpace</a:t>
            </a:r>
            <a:r>
              <a:rPr lang="en-IN" dirty="0"/>
              <a:t> Independent Publishing Platform, 2016 -</a:t>
            </a:r>
            <a:r>
              <a:rPr lang="en-IN" b="1" dirty="0"/>
              <a:t> Tariq Rashid</a:t>
            </a:r>
          </a:p>
          <a:p>
            <a:pPr marL="285750" indent="-285750" fontAlgn="base">
              <a:buFont typeface="Arial" panose="020B0604020202020204" pitchFamily="34" charset="0"/>
              <a:buChar char="•"/>
            </a:pPr>
            <a:r>
              <a:rPr lang="en-IN" dirty="0"/>
              <a:t>Neural Networks: A Systematic Introduction,1996 - </a:t>
            </a:r>
            <a:r>
              <a:rPr lang="en-IN" b="1" dirty="0"/>
              <a:t>Raúl Rojas</a:t>
            </a:r>
            <a:endParaRPr lang="en-US" dirty="0"/>
          </a:p>
          <a:p>
            <a:endParaRPr lang="en-US" dirty="0"/>
          </a:p>
        </p:txBody>
      </p:sp>
    </p:spTree>
    <p:extLst>
      <p:ext uri="{BB962C8B-B14F-4D97-AF65-F5344CB8AC3E}">
        <p14:creationId xmlns:p14="http://schemas.microsoft.com/office/powerpoint/2010/main" val="1538801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E9357-A8C6-4CBF-83D4-178546C6E21F}"/>
              </a:ext>
            </a:extLst>
          </p:cNvPr>
          <p:cNvSpPr>
            <a:spLocks noGrp="1"/>
          </p:cNvSpPr>
          <p:nvPr>
            <p:ph type="title"/>
          </p:nvPr>
        </p:nvSpPr>
        <p:spPr>
          <a:xfrm>
            <a:off x="1484311" y="0"/>
            <a:ext cx="10018713" cy="1268963"/>
          </a:xfrm>
        </p:spPr>
        <p:txBody>
          <a:bodyPr>
            <a:normAutofit/>
          </a:bodyPr>
          <a:lstStyle/>
          <a:p>
            <a:r>
              <a:rPr lang="en-US" sz="2800" b="1" u="sng" dirty="0"/>
              <a:t>Problem Statement</a:t>
            </a:r>
          </a:p>
        </p:txBody>
      </p:sp>
      <p:sp>
        <p:nvSpPr>
          <p:cNvPr id="3" name="Content Placeholder 2">
            <a:extLst>
              <a:ext uri="{FF2B5EF4-FFF2-40B4-BE49-F238E27FC236}">
                <a16:creationId xmlns:a16="http://schemas.microsoft.com/office/drawing/2014/main" id="{2A11CD4F-4879-45FC-8AAA-AFD6D7A92057}"/>
              </a:ext>
            </a:extLst>
          </p:cNvPr>
          <p:cNvSpPr>
            <a:spLocks noGrp="1"/>
          </p:cNvSpPr>
          <p:nvPr>
            <p:ph idx="1"/>
          </p:nvPr>
        </p:nvSpPr>
        <p:spPr>
          <a:xfrm>
            <a:off x="1484311" y="2120733"/>
            <a:ext cx="10018713" cy="3124201"/>
          </a:xfrm>
        </p:spPr>
        <p:txBody>
          <a:bodyPr>
            <a:noAutofit/>
          </a:bodyPr>
          <a:lstStyle/>
          <a:p>
            <a:r>
              <a:rPr lang="en-IN" sz="1600" dirty="0"/>
              <a:t>The neural network in our application is used to solve two major problems:</a:t>
            </a:r>
          </a:p>
          <a:p>
            <a:pPr marL="0" indent="0">
              <a:buNone/>
            </a:pPr>
            <a:br>
              <a:rPr lang="en-IN" sz="1600" dirty="0"/>
            </a:br>
            <a:r>
              <a:rPr lang="en-IN" sz="1600" b="1" dirty="0"/>
              <a:t>Digit Recognition</a:t>
            </a:r>
          </a:p>
          <a:p>
            <a:r>
              <a:rPr lang="en-IN" sz="1600" dirty="0"/>
              <a:t>In this problem, The idea is to take a large number of handwritten digits </a:t>
            </a:r>
            <a:r>
              <a:rPr lang="en-IN" sz="1600" b="1" dirty="0"/>
              <a:t>(in excel format)</a:t>
            </a:r>
            <a:r>
              <a:rPr lang="en-IN" sz="1600" dirty="0"/>
              <a:t>. In our system, we have taken data set of 42000 digits to train the system then develop a system which can learn from those training examples, we test it by passing 11000 testing digits to the system and at least 85% digits should be predicted correctly.</a:t>
            </a:r>
          </a:p>
          <a:p>
            <a:r>
              <a:rPr lang="en-IN" sz="1600" dirty="0"/>
              <a:t>Furthermore, by increasing the number of training examples, the network can learn more about handwriting, and so improve its accuracy.</a:t>
            </a:r>
          </a:p>
          <a:p>
            <a:pPr marL="0" indent="0" fontAlgn="base">
              <a:buNone/>
            </a:pPr>
            <a:br>
              <a:rPr lang="en-IN" sz="1600" dirty="0"/>
            </a:br>
            <a:r>
              <a:rPr lang="en-IN" sz="1600" b="1" dirty="0"/>
              <a:t>Face Recognition</a:t>
            </a:r>
          </a:p>
          <a:p>
            <a:r>
              <a:rPr lang="en-IN" sz="1600" dirty="0"/>
              <a:t>In this problem, our aim is to pass images (.png format) of 10 different people in 5 different angles  and train the system. After this, to see if the system has learnt to identify different people, we test it by passing close to 35 images to the system and at least  80% images should be recognised correctly.</a:t>
            </a:r>
          </a:p>
          <a:p>
            <a:pPr marL="0" indent="0">
              <a:buNone/>
            </a:pPr>
            <a:endParaRPr lang="en-US" sz="1600" dirty="0"/>
          </a:p>
        </p:txBody>
      </p:sp>
    </p:spTree>
    <p:extLst>
      <p:ext uri="{BB962C8B-B14F-4D97-AF65-F5344CB8AC3E}">
        <p14:creationId xmlns:p14="http://schemas.microsoft.com/office/powerpoint/2010/main" val="39316762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6AB22-23BC-4C5B-BF3C-9E1919DC4099}"/>
              </a:ext>
            </a:extLst>
          </p:cNvPr>
          <p:cNvSpPr>
            <a:spLocks noGrp="1"/>
          </p:cNvSpPr>
          <p:nvPr>
            <p:ph type="title"/>
          </p:nvPr>
        </p:nvSpPr>
        <p:spPr>
          <a:xfrm>
            <a:off x="1484311" y="0"/>
            <a:ext cx="10018713" cy="1517515"/>
          </a:xfrm>
        </p:spPr>
        <p:txBody>
          <a:bodyPr>
            <a:normAutofit/>
          </a:bodyPr>
          <a:lstStyle/>
          <a:p>
            <a:r>
              <a:rPr lang="en-US" sz="2800" b="1" u="sng" dirty="0"/>
              <a:t>Implementation</a:t>
            </a:r>
          </a:p>
        </p:txBody>
      </p:sp>
      <p:sp>
        <p:nvSpPr>
          <p:cNvPr id="3" name="Content Placeholder 2">
            <a:extLst>
              <a:ext uri="{FF2B5EF4-FFF2-40B4-BE49-F238E27FC236}">
                <a16:creationId xmlns:a16="http://schemas.microsoft.com/office/drawing/2014/main" id="{3D22995C-4836-4F01-8C11-089EABDF5A00}"/>
              </a:ext>
            </a:extLst>
          </p:cNvPr>
          <p:cNvSpPr>
            <a:spLocks noGrp="1"/>
          </p:cNvSpPr>
          <p:nvPr>
            <p:ph idx="1"/>
          </p:nvPr>
        </p:nvSpPr>
        <p:spPr>
          <a:xfrm>
            <a:off x="1484311" y="576996"/>
            <a:ext cx="10707689" cy="3744483"/>
          </a:xfrm>
        </p:spPr>
        <p:txBody>
          <a:bodyPr>
            <a:normAutofit/>
          </a:bodyPr>
          <a:lstStyle/>
          <a:p>
            <a:pPr marL="0" indent="0">
              <a:buNone/>
            </a:pPr>
            <a:r>
              <a:rPr lang="en-IN" sz="1400" b="1" u="sng" dirty="0"/>
              <a:t>Helping classes for making neural network:</a:t>
            </a:r>
            <a:endParaRPr lang="en-IN" sz="1400" dirty="0"/>
          </a:p>
          <a:p>
            <a:r>
              <a:rPr lang="en-IN" sz="1400" dirty="0"/>
              <a:t>We have made classes like Matrix, Sketch, Neural Net and Image Conversion class to carry out the different techniques to form the system.</a:t>
            </a:r>
          </a:p>
          <a:p>
            <a:r>
              <a:rPr lang="en-IN" sz="1400" b="1" u="sng" dirty="0"/>
              <a:t>Driver (Main class) or sketch</a:t>
            </a:r>
            <a:endParaRPr lang="en-IN" sz="1400" dirty="0"/>
          </a:p>
          <a:p>
            <a:r>
              <a:rPr lang="en-IN" sz="1400" dirty="0"/>
              <a:t>In this class, We are passing two sets of datasets:</a:t>
            </a:r>
          </a:p>
          <a:p>
            <a:pPr fontAlgn="base"/>
            <a:r>
              <a:rPr lang="en-IN" sz="1400" dirty="0"/>
              <a:t>42000 digits datasets. 50 images of different individuals from different angles. The system is trained individually for digits first and then testing datasets is passed to checkout the output.</a:t>
            </a:r>
          </a:p>
          <a:p>
            <a:r>
              <a:rPr lang="en-IN" sz="1400" dirty="0"/>
              <a:t>Similarly, the separate system is created for face recognition and then tested using 34 different testing images to check whether the predicted output is correct or not.</a:t>
            </a:r>
            <a:br>
              <a:rPr lang="en-IN" sz="1400" dirty="0"/>
            </a:br>
            <a:br>
              <a:rPr lang="en-IN" sz="1400" dirty="0"/>
            </a:br>
            <a:endParaRPr lang="en-US" sz="1400" dirty="0"/>
          </a:p>
        </p:txBody>
      </p:sp>
      <p:pic>
        <p:nvPicPr>
          <p:cNvPr id="7" name="Picture 6">
            <a:extLst>
              <a:ext uri="{FF2B5EF4-FFF2-40B4-BE49-F238E27FC236}">
                <a16:creationId xmlns:a16="http://schemas.microsoft.com/office/drawing/2014/main" id="{599D6F20-6844-4C4F-8F05-0665B07F4ABE}"/>
              </a:ext>
            </a:extLst>
          </p:cNvPr>
          <p:cNvPicPr>
            <a:picLocks noChangeAspect="1"/>
          </p:cNvPicPr>
          <p:nvPr/>
        </p:nvPicPr>
        <p:blipFill>
          <a:blip r:embed="rId2"/>
          <a:stretch>
            <a:fillRect/>
          </a:stretch>
        </p:blipFill>
        <p:spPr>
          <a:xfrm>
            <a:off x="3494762" y="3405340"/>
            <a:ext cx="7565720" cy="3372506"/>
          </a:xfrm>
          <a:prstGeom prst="rect">
            <a:avLst/>
          </a:prstGeom>
        </p:spPr>
      </p:pic>
    </p:spTree>
    <p:extLst>
      <p:ext uri="{BB962C8B-B14F-4D97-AF65-F5344CB8AC3E}">
        <p14:creationId xmlns:p14="http://schemas.microsoft.com/office/powerpoint/2010/main" val="1734520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517F2-8231-9041-B433-CFFF1E3445C0}"/>
              </a:ext>
            </a:extLst>
          </p:cNvPr>
          <p:cNvSpPr>
            <a:spLocks noGrp="1"/>
          </p:cNvSpPr>
          <p:nvPr>
            <p:ph type="title"/>
          </p:nvPr>
        </p:nvSpPr>
        <p:spPr>
          <a:xfrm>
            <a:off x="3562566" y="43928"/>
            <a:ext cx="4753651" cy="729641"/>
          </a:xfrm>
        </p:spPr>
        <p:txBody>
          <a:bodyPr>
            <a:normAutofit/>
          </a:bodyPr>
          <a:lstStyle/>
          <a:p>
            <a:r>
              <a:rPr lang="en-US" sz="2800" b="1" u="sng" dirty="0"/>
              <a:t>Implementation:</a:t>
            </a:r>
          </a:p>
        </p:txBody>
      </p:sp>
      <p:sp>
        <p:nvSpPr>
          <p:cNvPr id="3" name="Content Placeholder 2">
            <a:extLst>
              <a:ext uri="{FF2B5EF4-FFF2-40B4-BE49-F238E27FC236}">
                <a16:creationId xmlns:a16="http://schemas.microsoft.com/office/drawing/2014/main" id="{B222E1AA-9A69-A841-8587-E08DCA9F9872}"/>
              </a:ext>
            </a:extLst>
          </p:cNvPr>
          <p:cNvSpPr>
            <a:spLocks noGrp="1"/>
          </p:cNvSpPr>
          <p:nvPr>
            <p:ph idx="1"/>
          </p:nvPr>
        </p:nvSpPr>
        <p:spPr>
          <a:xfrm>
            <a:off x="1484310" y="551145"/>
            <a:ext cx="10615832" cy="6162806"/>
          </a:xfrm>
        </p:spPr>
        <p:txBody>
          <a:bodyPr>
            <a:normAutofit/>
          </a:bodyPr>
          <a:lstStyle/>
          <a:p>
            <a:pPr marL="0" indent="0">
              <a:buNone/>
            </a:pPr>
            <a:r>
              <a:rPr lang="en-IN" sz="1600" b="1" u="sng" dirty="0"/>
              <a:t>Neural Net</a:t>
            </a:r>
          </a:p>
          <a:p>
            <a:r>
              <a:rPr lang="en-IN" sz="1600" dirty="0"/>
              <a:t>In this class, neural net is created 3 layers </a:t>
            </a:r>
            <a:r>
              <a:rPr lang="en-IN" sz="1600" dirty="0" err="1"/>
              <a:t>ie</a:t>
            </a:r>
            <a:r>
              <a:rPr lang="en-IN" sz="1600" dirty="0"/>
              <a:t>., </a:t>
            </a:r>
          </a:p>
          <a:p>
            <a:r>
              <a:rPr lang="en-IN" sz="1600" dirty="0"/>
              <a:t>Input Layer</a:t>
            </a:r>
          </a:p>
          <a:p>
            <a:pPr fontAlgn="base"/>
            <a:r>
              <a:rPr lang="en-IN" sz="1600" dirty="0"/>
              <a:t>Hidden Layer</a:t>
            </a:r>
          </a:p>
          <a:p>
            <a:pPr fontAlgn="base"/>
            <a:r>
              <a:rPr lang="en-IN" sz="1600" dirty="0"/>
              <a:t>Output Layer</a:t>
            </a:r>
          </a:p>
          <a:p>
            <a:pPr marL="0" indent="0">
              <a:buNone/>
            </a:pPr>
            <a:r>
              <a:rPr lang="en-IN" sz="1600" b="1" dirty="0"/>
              <a:t>Note: Output layer neurons are the maximum number of outcomes possible.</a:t>
            </a:r>
            <a:endParaRPr lang="en-IN" sz="1600" dirty="0"/>
          </a:p>
          <a:p>
            <a:pPr marL="0" indent="0">
              <a:buNone/>
            </a:pPr>
            <a:r>
              <a:rPr lang="en-IN" sz="1600" dirty="0"/>
              <a:t>Example: In digit Recognition: only possible outcomes are 10 as 0,1,2,3,4,5,6,7,8,9.</a:t>
            </a:r>
          </a:p>
          <a:p>
            <a:r>
              <a:rPr lang="en-IN" sz="1600" b="1" u="sng" dirty="0"/>
              <a:t>Matrix</a:t>
            </a:r>
            <a:endParaRPr lang="en-IN" sz="1600" dirty="0"/>
          </a:p>
          <a:p>
            <a:r>
              <a:rPr lang="en-IN" sz="1600" dirty="0"/>
              <a:t>It is the library class that we have designed to carry out the functioning in the important functions like feedback and back propagation. We will convert the input data array into matrix format which will denote our different layers and neurons in it.</a:t>
            </a:r>
          </a:p>
          <a:p>
            <a:r>
              <a:rPr lang="en-IN" sz="1600" dirty="0"/>
              <a:t>Rows: Number of neurons in each layer . Columns: Number of layers in the neuron network.</a:t>
            </a:r>
          </a:p>
          <a:p>
            <a:r>
              <a:rPr lang="en-IN" sz="1600" dirty="0"/>
              <a:t>It has functions to convert input array to matrix, dot multiplication, cross multiplication, addition, sigmoid function, random, subtract.</a:t>
            </a:r>
            <a:br>
              <a:rPr lang="en-IN" sz="1600" dirty="0"/>
            </a:br>
            <a:br>
              <a:rPr lang="en-IN" sz="1600" dirty="0"/>
            </a:br>
            <a:endParaRPr lang="en-US" sz="1600" dirty="0"/>
          </a:p>
        </p:txBody>
      </p:sp>
      <p:graphicFrame>
        <p:nvGraphicFramePr>
          <p:cNvPr id="11" name="Table 10">
            <a:extLst>
              <a:ext uri="{FF2B5EF4-FFF2-40B4-BE49-F238E27FC236}">
                <a16:creationId xmlns:a16="http://schemas.microsoft.com/office/drawing/2014/main" id="{D209FE8E-BAB2-3F4A-8F66-3950E46E9F7D}"/>
              </a:ext>
            </a:extLst>
          </p:cNvPr>
          <p:cNvGraphicFramePr>
            <a:graphicFrameLocks noGrp="1"/>
          </p:cNvGraphicFramePr>
          <p:nvPr>
            <p:extLst>
              <p:ext uri="{D42A27DB-BD31-4B8C-83A1-F6EECF244321}">
                <p14:modId xmlns:p14="http://schemas.microsoft.com/office/powerpoint/2010/main" val="143921606"/>
              </p:ext>
            </p:extLst>
          </p:nvPr>
        </p:nvGraphicFramePr>
        <p:xfrm>
          <a:off x="5939392" y="859042"/>
          <a:ext cx="5997912" cy="1871632"/>
        </p:xfrm>
        <a:graphic>
          <a:graphicData uri="http://schemas.openxmlformats.org/drawingml/2006/table">
            <a:tbl>
              <a:tblPr/>
              <a:tblGrid>
                <a:gridCol w="1499478">
                  <a:extLst>
                    <a:ext uri="{9D8B030D-6E8A-4147-A177-3AD203B41FA5}">
                      <a16:colId xmlns:a16="http://schemas.microsoft.com/office/drawing/2014/main" val="2085101436"/>
                    </a:ext>
                  </a:extLst>
                </a:gridCol>
                <a:gridCol w="1499478">
                  <a:extLst>
                    <a:ext uri="{9D8B030D-6E8A-4147-A177-3AD203B41FA5}">
                      <a16:colId xmlns:a16="http://schemas.microsoft.com/office/drawing/2014/main" val="168575907"/>
                    </a:ext>
                  </a:extLst>
                </a:gridCol>
                <a:gridCol w="1499478">
                  <a:extLst>
                    <a:ext uri="{9D8B030D-6E8A-4147-A177-3AD203B41FA5}">
                      <a16:colId xmlns:a16="http://schemas.microsoft.com/office/drawing/2014/main" val="3969915773"/>
                    </a:ext>
                  </a:extLst>
                </a:gridCol>
                <a:gridCol w="1499478">
                  <a:extLst>
                    <a:ext uri="{9D8B030D-6E8A-4147-A177-3AD203B41FA5}">
                      <a16:colId xmlns:a16="http://schemas.microsoft.com/office/drawing/2014/main" val="1971166120"/>
                    </a:ext>
                  </a:extLst>
                </a:gridCol>
              </a:tblGrid>
              <a:tr h="467908">
                <a:tc rowSpan="2">
                  <a:txBody>
                    <a:bodyPr/>
                    <a:lstStyle/>
                    <a:p>
                      <a:pPr algn="ctr" rtl="0" fontAlgn="t">
                        <a:spcBef>
                          <a:spcPts val="0"/>
                        </a:spcBef>
                        <a:spcAft>
                          <a:spcPts val="0"/>
                        </a:spcAft>
                      </a:pPr>
                      <a:r>
                        <a:rPr lang="en-IN" sz="1100" b="0" i="0" u="none" strike="noStrike">
                          <a:solidFill>
                            <a:srgbClr val="000000"/>
                          </a:solidFill>
                          <a:effectLst/>
                          <a:latin typeface="Arial" panose="020B0604020202020204" pitchFamily="34" charset="0"/>
                        </a:rPr>
                        <a:t>Problems</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3">
                  <a:txBody>
                    <a:bodyPr/>
                    <a:lstStyle/>
                    <a:p>
                      <a:pPr algn="ctr" rtl="0" fontAlgn="t">
                        <a:spcBef>
                          <a:spcPts val="0"/>
                        </a:spcBef>
                        <a:spcAft>
                          <a:spcPts val="0"/>
                        </a:spcAft>
                      </a:pPr>
                      <a:r>
                        <a:rPr lang="en-IN" sz="1100" b="0" i="0" u="none" strike="noStrike">
                          <a:solidFill>
                            <a:srgbClr val="000000"/>
                          </a:solidFill>
                          <a:effectLst/>
                          <a:latin typeface="Arial" panose="020B0604020202020204" pitchFamily="34" charset="0"/>
                        </a:rPr>
                        <a:t>Neurons in each layer</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455501223"/>
                  </a:ext>
                </a:extLst>
              </a:tr>
              <a:tr h="467908">
                <a:tc vMerge="1">
                  <a:txBody>
                    <a:bodyPr/>
                    <a:lstStyle/>
                    <a:p>
                      <a:endParaRPr lang="en-US"/>
                    </a:p>
                  </a:txBody>
                  <a:tcPr/>
                </a:tc>
                <a:tc>
                  <a:txBody>
                    <a:bodyPr/>
                    <a:lstStyle/>
                    <a:p>
                      <a:pPr rtl="0" fontAlgn="t">
                        <a:spcBef>
                          <a:spcPts val="0"/>
                        </a:spcBef>
                        <a:spcAft>
                          <a:spcPts val="0"/>
                        </a:spcAft>
                      </a:pPr>
                      <a:r>
                        <a:rPr lang="en-IN" sz="1100" b="0" i="0" u="none" strike="noStrike">
                          <a:solidFill>
                            <a:srgbClr val="000000"/>
                          </a:solidFill>
                          <a:effectLst/>
                          <a:latin typeface="Arial" panose="020B0604020202020204" pitchFamily="34" charset="0"/>
                        </a:rPr>
                        <a:t>Input Layer</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100" b="0" i="0" u="none" strike="noStrike">
                          <a:solidFill>
                            <a:srgbClr val="000000"/>
                          </a:solidFill>
                          <a:effectLst/>
                          <a:latin typeface="Arial" panose="020B0604020202020204" pitchFamily="34" charset="0"/>
                        </a:rPr>
                        <a:t>Hidden Layer</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100" b="0" i="0" u="none" strike="noStrike">
                          <a:solidFill>
                            <a:srgbClr val="000000"/>
                          </a:solidFill>
                          <a:effectLst/>
                          <a:latin typeface="Arial" panose="020B0604020202020204" pitchFamily="34" charset="0"/>
                        </a:rPr>
                        <a:t>Output Layer</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24760654"/>
                  </a:ext>
                </a:extLst>
              </a:tr>
              <a:tr h="467908">
                <a:tc>
                  <a:txBody>
                    <a:bodyPr/>
                    <a:lstStyle/>
                    <a:p>
                      <a:pPr rtl="0" fontAlgn="t">
                        <a:spcBef>
                          <a:spcPts val="0"/>
                        </a:spcBef>
                        <a:spcAft>
                          <a:spcPts val="0"/>
                        </a:spcAft>
                      </a:pPr>
                      <a:r>
                        <a:rPr lang="en-IN" sz="1100" b="0" i="0" u="none" strike="noStrike">
                          <a:solidFill>
                            <a:srgbClr val="000000"/>
                          </a:solidFill>
                          <a:effectLst/>
                          <a:latin typeface="Arial" panose="020B0604020202020204" pitchFamily="34" charset="0"/>
                        </a:rPr>
                        <a:t>Face Recognition</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100" b="0" i="0" u="none" strike="noStrike">
                          <a:solidFill>
                            <a:srgbClr val="000000"/>
                          </a:solidFill>
                          <a:effectLst/>
                          <a:latin typeface="Arial" panose="020B0604020202020204" pitchFamily="34" charset="0"/>
                        </a:rPr>
                        <a:t>2500</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100" b="0" i="0" u="none" strike="noStrike">
                          <a:solidFill>
                            <a:srgbClr val="000000"/>
                          </a:solidFill>
                          <a:effectLst/>
                          <a:latin typeface="Arial" panose="020B0604020202020204" pitchFamily="34" charset="0"/>
                        </a:rPr>
                        <a:t>1250</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100" b="0" i="0" u="none" strike="noStrike">
                          <a:solidFill>
                            <a:srgbClr val="000000"/>
                          </a:solidFill>
                          <a:effectLst/>
                          <a:latin typeface="Arial" panose="020B0604020202020204" pitchFamily="34" charset="0"/>
                        </a:rPr>
                        <a:t>10</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92099587"/>
                  </a:ext>
                </a:extLst>
              </a:tr>
              <a:tr h="467908">
                <a:tc>
                  <a:txBody>
                    <a:bodyPr/>
                    <a:lstStyle/>
                    <a:p>
                      <a:pPr rtl="0" fontAlgn="t">
                        <a:spcBef>
                          <a:spcPts val="0"/>
                        </a:spcBef>
                        <a:spcAft>
                          <a:spcPts val="0"/>
                        </a:spcAft>
                      </a:pPr>
                      <a:r>
                        <a:rPr lang="en-IN" sz="1100" b="0" i="0" u="none" strike="noStrike">
                          <a:solidFill>
                            <a:srgbClr val="000000"/>
                          </a:solidFill>
                          <a:effectLst/>
                          <a:latin typeface="Arial" panose="020B0604020202020204" pitchFamily="34" charset="0"/>
                        </a:rPr>
                        <a:t>Digit Recognition</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100" b="0" i="0" u="none" strike="noStrike">
                          <a:solidFill>
                            <a:srgbClr val="000000"/>
                          </a:solidFill>
                          <a:effectLst/>
                          <a:latin typeface="Arial" panose="020B0604020202020204" pitchFamily="34" charset="0"/>
                        </a:rPr>
                        <a:t>784</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100" b="0" i="0" u="none" strike="noStrike">
                          <a:solidFill>
                            <a:srgbClr val="000000"/>
                          </a:solidFill>
                          <a:effectLst/>
                          <a:latin typeface="Arial" panose="020B0604020202020204" pitchFamily="34" charset="0"/>
                        </a:rPr>
                        <a:t>392</a:t>
                      </a:r>
                      <a:endParaRPr lang="en-IN">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100" b="0" i="0" u="none" strike="noStrike" dirty="0">
                          <a:solidFill>
                            <a:srgbClr val="000000"/>
                          </a:solidFill>
                          <a:effectLst/>
                          <a:latin typeface="Arial" panose="020B0604020202020204" pitchFamily="34" charset="0"/>
                        </a:rPr>
                        <a:t>10</a:t>
                      </a:r>
                      <a:endParaRPr lang="en-IN"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9385606"/>
                  </a:ext>
                </a:extLst>
              </a:tr>
            </a:tbl>
          </a:graphicData>
        </a:graphic>
      </p:graphicFrame>
      <p:sp>
        <p:nvSpPr>
          <p:cNvPr id="12" name="Rectangle 4">
            <a:extLst>
              <a:ext uri="{FF2B5EF4-FFF2-40B4-BE49-F238E27FC236}">
                <a16:creationId xmlns:a16="http://schemas.microsoft.com/office/drawing/2014/main" id="{0C910B0F-87B9-5D4D-8069-567FB8D4F8FE}"/>
              </a:ext>
            </a:extLst>
          </p:cNvPr>
          <p:cNvSpPr>
            <a:spLocks noChangeArrowheads="1"/>
          </p:cNvSpPr>
          <p:nvPr/>
        </p:nvSpPr>
        <p:spPr bwMode="auto">
          <a:xfrm>
            <a:off x="5940185" y="622228"/>
            <a:ext cx="12303409"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27203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B808D-FB3D-457E-8CEC-32C6790A4123}"/>
              </a:ext>
            </a:extLst>
          </p:cNvPr>
          <p:cNvSpPr>
            <a:spLocks noGrp="1"/>
          </p:cNvSpPr>
          <p:nvPr>
            <p:ph type="title"/>
          </p:nvPr>
        </p:nvSpPr>
        <p:spPr>
          <a:xfrm>
            <a:off x="-1068956" y="0"/>
            <a:ext cx="8784990" cy="1101011"/>
          </a:xfrm>
        </p:spPr>
        <p:txBody>
          <a:bodyPr>
            <a:normAutofit/>
          </a:bodyPr>
          <a:lstStyle/>
          <a:p>
            <a:r>
              <a:rPr lang="en-US" sz="2800" b="1" u="sng" dirty="0"/>
              <a:t>Back Propagation </a:t>
            </a:r>
            <a:br>
              <a:rPr lang="en-US" sz="2800" b="1" u="sng" dirty="0"/>
            </a:br>
            <a:r>
              <a:rPr lang="en-US" sz="2800" b="1" u="sng" dirty="0"/>
              <a:t>Algorithm</a:t>
            </a:r>
          </a:p>
        </p:txBody>
      </p:sp>
      <p:sp>
        <p:nvSpPr>
          <p:cNvPr id="3" name="Content Placeholder 2">
            <a:extLst>
              <a:ext uri="{FF2B5EF4-FFF2-40B4-BE49-F238E27FC236}">
                <a16:creationId xmlns:a16="http://schemas.microsoft.com/office/drawing/2014/main" id="{14B41BEA-CF06-4E46-8462-4EC9FCE21583}"/>
              </a:ext>
            </a:extLst>
          </p:cNvPr>
          <p:cNvSpPr>
            <a:spLocks noGrp="1"/>
          </p:cNvSpPr>
          <p:nvPr>
            <p:ph idx="1"/>
          </p:nvPr>
        </p:nvSpPr>
        <p:spPr>
          <a:xfrm>
            <a:off x="1202499" y="927820"/>
            <a:ext cx="3707704" cy="5648344"/>
          </a:xfrm>
        </p:spPr>
        <p:txBody>
          <a:bodyPr>
            <a:noAutofit/>
          </a:bodyPr>
          <a:lstStyle/>
          <a:p>
            <a:r>
              <a:rPr lang="en-IN" sz="1600" dirty="0"/>
              <a:t>The Backpropagation algorithm is a supervised learning method for multilayer feed-forward networks. A given function by modifying internal weightings of input signals to produce an expected output signal.</a:t>
            </a:r>
          </a:p>
          <a:p>
            <a:pPr marL="0" indent="0">
              <a:buNone/>
            </a:pPr>
            <a:endParaRPr lang="en-IN" sz="1600" dirty="0"/>
          </a:p>
          <a:p>
            <a:r>
              <a:rPr lang="en-IN" sz="1600" dirty="0"/>
              <a:t>Each neuron computes its own activation. It computes a weighted sum of the outputs of the previous layer and applies an activation function before forwarding it on to the next layer. </a:t>
            </a:r>
          </a:p>
          <a:p>
            <a:pPr marL="0" indent="0">
              <a:buNone/>
            </a:pPr>
            <a:br>
              <a:rPr lang="en-IN" sz="1600" dirty="0"/>
            </a:br>
            <a:endParaRPr lang="en-US" sz="1600" dirty="0"/>
          </a:p>
        </p:txBody>
      </p:sp>
      <p:pic>
        <p:nvPicPr>
          <p:cNvPr id="4" name="Picture 3">
            <a:extLst>
              <a:ext uri="{FF2B5EF4-FFF2-40B4-BE49-F238E27FC236}">
                <a16:creationId xmlns:a16="http://schemas.microsoft.com/office/drawing/2014/main" id="{B01D0F76-0B41-7047-95AF-1F9DCCEB2E46}"/>
              </a:ext>
            </a:extLst>
          </p:cNvPr>
          <p:cNvPicPr>
            <a:picLocks noChangeAspect="1"/>
          </p:cNvPicPr>
          <p:nvPr/>
        </p:nvPicPr>
        <p:blipFill>
          <a:blip r:embed="rId2"/>
          <a:stretch>
            <a:fillRect/>
          </a:stretch>
        </p:blipFill>
        <p:spPr>
          <a:xfrm>
            <a:off x="5237023" y="0"/>
            <a:ext cx="6954978" cy="6858000"/>
          </a:xfrm>
          <a:prstGeom prst="rect">
            <a:avLst/>
          </a:prstGeom>
        </p:spPr>
      </p:pic>
    </p:spTree>
    <p:extLst>
      <p:ext uri="{BB962C8B-B14F-4D97-AF65-F5344CB8AC3E}">
        <p14:creationId xmlns:p14="http://schemas.microsoft.com/office/powerpoint/2010/main" val="385904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9BD68-EF9A-42B3-806B-91C1627DF5E4}"/>
              </a:ext>
            </a:extLst>
          </p:cNvPr>
          <p:cNvSpPr>
            <a:spLocks noGrp="1"/>
          </p:cNvSpPr>
          <p:nvPr>
            <p:ph type="title"/>
          </p:nvPr>
        </p:nvSpPr>
        <p:spPr>
          <a:xfrm>
            <a:off x="3363215" y="465117"/>
            <a:ext cx="6043831" cy="801665"/>
          </a:xfrm>
        </p:spPr>
        <p:txBody>
          <a:bodyPr>
            <a:normAutofit/>
          </a:bodyPr>
          <a:lstStyle/>
          <a:p>
            <a:r>
              <a:rPr lang="en-US" sz="2800" b="1" u="sng" dirty="0"/>
              <a:t>Feedback Algorithm</a:t>
            </a:r>
          </a:p>
        </p:txBody>
      </p:sp>
      <p:sp>
        <p:nvSpPr>
          <p:cNvPr id="3" name="Content Placeholder 2">
            <a:extLst>
              <a:ext uri="{FF2B5EF4-FFF2-40B4-BE49-F238E27FC236}">
                <a16:creationId xmlns:a16="http://schemas.microsoft.com/office/drawing/2014/main" id="{C735B58E-B84C-4A0B-833D-C0D368317D73}"/>
              </a:ext>
            </a:extLst>
          </p:cNvPr>
          <p:cNvSpPr>
            <a:spLocks noGrp="1"/>
          </p:cNvSpPr>
          <p:nvPr>
            <p:ph idx="1"/>
          </p:nvPr>
        </p:nvSpPr>
        <p:spPr>
          <a:xfrm>
            <a:off x="1546941" y="1116989"/>
            <a:ext cx="10018713" cy="2064621"/>
          </a:xfrm>
        </p:spPr>
        <p:txBody>
          <a:bodyPr>
            <a:normAutofit/>
          </a:bodyPr>
          <a:lstStyle/>
          <a:p>
            <a:r>
              <a:rPr lang="en-IN" sz="1600" dirty="0"/>
              <a:t>Our network is built on the feed forward model, meaning that an input arrives at the first neuron and the output of that neuron flows across the connections to the right until it exits as output from the network itself.</a:t>
            </a:r>
          </a:p>
          <a:p>
            <a:r>
              <a:rPr lang="en-IN" sz="1600" dirty="0"/>
              <a:t>Input is given in the form of an array which is converted into matrix for the processing in the input, hidden &amp; output layer. Output is stored and analysed. </a:t>
            </a:r>
          </a:p>
          <a:p>
            <a:pPr marL="0" indent="0">
              <a:buNone/>
            </a:pPr>
            <a:endParaRPr lang="en-US" sz="1600" dirty="0"/>
          </a:p>
        </p:txBody>
      </p:sp>
      <p:pic>
        <p:nvPicPr>
          <p:cNvPr id="5" name="Picture 4">
            <a:extLst>
              <a:ext uri="{FF2B5EF4-FFF2-40B4-BE49-F238E27FC236}">
                <a16:creationId xmlns:a16="http://schemas.microsoft.com/office/drawing/2014/main" id="{C2265B14-DE75-4640-9917-CD049EBFB613}"/>
              </a:ext>
            </a:extLst>
          </p:cNvPr>
          <p:cNvPicPr>
            <a:picLocks noChangeAspect="1"/>
          </p:cNvPicPr>
          <p:nvPr/>
        </p:nvPicPr>
        <p:blipFill>
          <a:blip r:embed="rId2"/>
          <a:stretch>
            <a:fillRect/>
          </a:stretch>
        </p:blipFill>
        <p:spPr>
          <a:xfrm>
            <a:off x="1954047" y="2719279"/>
            <a:ext cx="8686800" cy="3949700"/>
          </a:xfrm>
          <a:prstGeom prst="rect">
            <a:avLst/>
          </a:prstGeom>
        </p:spPr>
      </p:pic>
    </p:spTree>
    <p:extLst>
      <p:ext uri="{BB962C8B-B14F-4D97-AF65-F5344CB8AC3E}">
        <p14:creationId xmlns:p14="http://schemas.microsoft.com/office/powerpoint/2010/main" val="860934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E63C2-90E9-47EB-8119-1C80F0533C14}"/>
              </a:ext>
            </a:extLst>
          </p:cNvPr>
          <p:cNvSpPr>
            <a:spLocks noGrp="1"/>
          </p:cNvSpPr>
          <p:nvPr>
            <p:ph type="title"/>
          </p:nvPr>
        </p:nvSpPr>
        <p:spPr>
          <a:xfrm>
            <a:off x="1484311" y="1"/>
            <a:ext cx="10018713" cy="1024812"/>
          </a:xfrm>
        </p:spPr>
        <p:txBody>
          <a:bodyPr>
            <a:normAutofit/>
          </a:bodyPr>
          <a:lstStyle/>
          <a:p>
            <a:r>
              <a:rPr lang="en-US" sz="2800" b="1" u="sng" dirty="0"/>
              <a:t>Activation Function</a:t>
            </a:r>
          </a:p>
        </p:txBody>
      </p:sp>
      <p:sp>
        <p:nvSpPr>
          <p:cNvPr id="3" name="Content Placeholder 2">
            <a:extLst>
              <a:ext uri="{FF2B5EF4-FFF2-40B4-BE49-F238E27FC236}">
                <a16:creationId xmlns:a16="http://schemas.microsoft.com/office/drawing/2014/main" id="{33AA8904-06E3-45B0-A61C-374986707C36}"/>
              </a:ext>
            </a:extLst>
          </p:cNvPr>
          <p:cNvSpPr>
            <a:spLocks noGrp="1"/>
          </p:cNvSpPr>
          <p:nvPr>
            <p:ph idx="1"/>
          </p:nvPr>
        </p:nvSpPr>
        <p:spPr>
          <a:xfrm>
            <a:off x="1353681" y="1024813"/>
            <a:ext cx="10018713" cy="2895834"/>
          </a:xfrm>
        </p:spPr>
        <p:txBody>
          <a:bodyPr>
            <a:normAutofit/>
          </a:bodyPr>
          <a:lstStyle/>
          <a:p>
            <a:r>
              <a:rPr lang="en-IN" sz="1600" dirty="0"/>
              <a:t>It calculates a “weighted sum” of its input, adds a bias and then decides whether it should be “fired” or not.</a:t>
            </a:r>
          </a:p>
          <a:p>
            <a:r>
              <a:rPr lang="en-IN" sz="1600" dirty="0"/>
              <a:t>Sigmoid functions have finite limits at negative infinity and infinity, most often going either from 0 to 1 or from −1 to 1, depending on convention. </a:t>
            </a:r>
            <a:r>
              <a:rPr lang="en-IN" sz="1600" b="1" dirty="0"/>
              <a:t>e</a:t>
            </a:r>
            <a:r>
              <a:rPr lang="en-IN" sz="1600" dirty="0"/>
              <a:t> is the base of the Natural Logarithms (Euler’s formula)/</a:t>
            </a:r>
            <a:br>
              <a:rPr lang="en-IN" sz="1600" dirty="0"/>
            </a:br>
            <a:endParaRPr lang="en-US" sz="1600" dirty="0"/>
          </a:p>
        </p:txBody>
      </p:sp>
      <p:pic>
        <p:nvPicPr>
          <p:cNvPr id="3080" name="Picture 8" descr="https://lh5.googleusercontent.com/gTD2kyfuY5RafTGNSNAJI_HZ1G814UMBCS6Bx4bXn4-MCxg2SF9xxmls1fjR5aHICSoHP7d1fR7o863zyh99wUVQnl2aDRTL-9drdzR8PCvYRnGo9TxIOpKDi12HDXOlPdn0pR9f">
            <a:extLst>
              <a:ext uri="{FF2B5EF4-FFF2-40B4-BE49-F238E27FC236}">
                <a16:creationId xmlns:a16="http://schemas.microsoft.com/office/drawing/2014/main" id="{19D03945-8EEB-CB47-8982-A321FB9332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4311" y="3243718"/>
            <a:ext cx="5588000" cy="11938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9">
            <a:extLst>
              <a:ext uri="{FF2B5EF4-FFF2-40B4-BE49-F238E27FC236}">
                <a16:creationId xmlns:a16="http://schemas.microsoft.com/office/drawing/2014/main" id="{E26324FD-8BF5-0241-BB5F-E81892647EE8}"/>
              </a:ext>
            </a:extLst>
          </p:cNvPr>
          <p:cNvSpPr>
            <a:spLocks noChangeArrowheads="1"/>
          </p:cNvSpPr>
          <p:nvPr/>
        </p:nvSpPr>
        <p:spPr bwMode="auto">
          <a:xfrm>
            <a:off x="7578724" y="3536052"/>
            <a:ext cx="1970411"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Georgia" panose="02040502050405020303" pitchFamily="18" charset="0"/>
              </a:rPr>
              <a:t>  </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Georgia" panose="02040502050405020303" pitchFamily="18" charset="0"/>
              </a:rPr>
              <a:t>Sigmoidal Function</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400" b="0" i="0" u="none" strike="noStrike" cap="none" normalizeH="0" baseline="0" dirty="0">
                <a:ln>
                  <a:noFill/>
                </a:ln>
                <a:solidFill>
                  <a:srgbClr val="000000"/>
                </a:solidFill>
                <a:effectLst/>
                <a:latin typeface="Georgia" panose="02040502050405020303" pitchFamily="18" charset="0"/>
              </a:rPr>
            </a:br>
            <a:endParaRPr kumimoji="0" lang="en-US" altLang="en-US" sz="16400" b="0" i="0" u="none" strike="noStrike" cap="none" normalizeH="0" baseline="0" dirty="0">
              <a:ln>
                <a:noFill/>
              </a:ln>
              <a:solidFill>
                <a:srgbClr val="000000"/>
              </a:solidFill>
              <a:effectLst/>
              <a:latin typeface="Georgia" panose="02040502050405020303" pitchFamily="18" charset="0"/>
            </a:endParaRPr>
          </a:p>
        </p:txBody>
      </p:sp>
      <p:pic>
        <p:nvPicPr>
          <p:cNvPr id="3082" name="Picture 10" descr="https://lh4.googleusercontent.com/Os4ma5nZadVCZCPM41Wgb9d5cpDFkNc6AA8nwA5SrVe6pKu84ZBFCPmV4gDqMKRxsEeqCa3MkcpKY4Mf500ulL3MgyLORfvnlCIzf7rdvGHS0zIYfqtE1vz4Wxqv4pSjSjSNnbfe">
            <a:extLst>
              <a:ext uri="{FF2B5EF4-FFF2-40B4-BE49-F238E27FC236}">
                <a16:creationId xmlns:a16="http://schemas.microsoft.com/office/drawing/2014/main" id="{1A1678CA-A002-3543-B95A-DE365B82DC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78724" y="3247372"/>
            <a:ext cx="3924300" cy="26035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2B2DC1E-C8BE-F24A-A1CD-2944D0B40F00}"/>
              </a:ext>
            </a:extLst>
          </p:cNvPr>
          <p:cNvSpPr txBox="1"/>
          <p:nvPr/>
        </p:nvSpPr>
        <p:spPr>
          <a:xfrm>
            <a:off x="7072311" y="6139552"/>
            <a:ext cx="4430713" cy="369332"/>
          </a:xfrm>
          <a:prstGeom prst="rect">
            <a:avLst/>
          </a:prstGeom>
          <a:noFill/>
        </p:spPr>
        <p:txBody>
          <a:bodyPr wrap="square" rtlCol="0">
            <a:spAutoFit/>
          </a:bodyPr>
          <a:lstStyle/>
          <a:p>
            <a:r>
              <a:rPr lang="en-US" dirty="0"/>
              <a:t>Sigmoidal Function as Activation Function</a:t>
            </a:r>
          </a:p>
        </p:txBody>
      </p:sp>
    </p:spTree>
    <p:extLst>
      <p:ext uri="{BB962C8B-B14F-4D97-AF65-F5344CB8AC3E}">
        <p14:creationId xmlns:p14="http://schemas.microsoft.com/office/powerpoint/2010/main" val="34363892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5CF15-FEF3-4015-BDCA-B1D1BBC4BBC8}"/>
              </a:ext>
            </a:extLst>
          </p:cNvPr>
          <p:cNvSpPr>
            <a:spLocks noGrp="1"/>
          </p:cNvSpPr>
          <p:nvPr>
            <p:ph type="title"/>
          </p:nvPr>
        </p:nvSpPr>
        <p:spPr>
          <a:xfrm>
            <a:off x="1484311" y="1"/>
            <a:ext cx="10018713" cy="1035698"/>
          </a:xfrm>
        </p:spPr>
        <p:txBody>
          <a:bodyPr>
            <a:normAutofit/>
          </a:bodyPr>
          <a:lstStyle/>
          <a:p>
            <a:r>
              <a:rPr lang="en-US" sz="2400" b="1" u="sng" dirty="0"/>
              <a:t>Output:</a:t>
            </a:r>
          </a:p>
        </p:txBody>
      </p:sp>
      <p:sp>
        <p:nvSpPr>
          <p:cNvPr id="3" name="Content Placeholder 2">
            <a:extLst>
              <a:ext uri="{FF2B5EF4-FFF2-40B4-BE49-F238E27FC236}">
                <a16:creationId xmlns:a16="http://schemas.microsoft.com/office/drawing/2014/main" id="{41872240-D61B-4941-AD14-318385A2E40B}"/>
              </a:ext>
            </a:extLst>
          </p:cNvPr>
          <p:cNvSpPr>
            <a:spLocks noGrp="1"/>
          </p:cNvSpPr>
          <p:nvPr>
            <p:ph idx="1"/>
          </p:nvPr>
        </p:nvSpPr>
        <p:spPr>
          <a:xfrm>
            <a:off x="1484310" y="849087"/>
            <a:ext cx="10018713" cy="737117"/>
          </a:xfrm>
        </p:spPr>
        <p:txBody>
          <a:bodyPr/>
          <a:lstStyle/>
          <a:p>
            <a:r>
              <a:rPr lang="en-IN" sz="1600" dirty="0"/>
              <a:t>To note the consistency, we have tested our project on two datasets.</a:t>
            </a:r>
            <a:endParaRPr lang="en-US" sz="1600" b="1" dirty="0"/>
          </a:p>
          <a:p>
            <a:endParaRPr lang="en-US" dirty="0"/>
          </a:p>
        </p:txBody>
      </p:sp>
      <p:graphicFrame>
        <p:nvGraphicFramePr>
          <p:cNvPr id="8" name="Table 7">
            <a:extLst>
              <a:ext uri="{FF2B5EF4-FFF2-40B4-BE49-F238E27FC236}">
                <a16:creationId xmlns:a16="http://schemas.microsoft.com/office/drawing/2014/main" id="{DA151A66-4D8E-4C48-BD7D-2556860BB06F}"/>
              </a:ext>
            </a:extLst>
          </p:cNvPr>
          <p:cNvGraphicFramePr>
            <a:graphicFrameLocks noGrp="1"/>
          </p:cNvGraphicFramePr>
          <p:nvPr>
            <p:extLst>
              <p:ext uri="{D42A27DB-BD31-4B8C-83A1-F6EECF244321}">
                <p14:modId xmlns:p14="http://schemas.microsoft.com/office/powerpoint/2010/main" val="11737260"/>
              </p:ext>
            </p:extLst>
          </p:nvPr>
        </p:nvGraphicFramePr>
        <p:xfrm>
          <a:off x="2580362" y="1393890"/>
          <a:ext cx="7377830" cy="2692400"/>
        </p:xfrm>
        <a:graphic>
          <a:graphicData uri="http://schemas.openxmlformats.org/drawingml/2006/table">
            <a:tbl>
              <a:tblPr/>
              <a:tblGrid>
                <a:gridCol w="3688915">
                  <a:extLst>
                    <a:ext uri="{9D8B030D-6E8A-4147-A177-3AD203B41FA5}">
                      <a16:colId xmlns:a16="http://schemas.microsoft.com/office/drawing/2014/main" val="2602606108"/>
                    </a:ext>
                  </a:extLst>
                </a:gridCol>
                <a:gridCol w="3688915">
                  <a:extLst>
                    <a:ext uri="{9D8B030D-6E8A-4147-A177-3AD203B41FA5}">
                      <a16:colId xmlns:a16="http://schemas.microsoft.com/office/drawing/2014/main" val="3960318459"/>
                    </a:ext>
                  </a:extLst>
                </a:gridCol>
              </a:tblGrid>
              <a:tr h="313342">
                <a:tc>
                  <a:txBody>
                    <a:bodyPr/>
                    <a:lstStyle/>
                    <a:p>
                      <a:pPr rtl="0" fontAlgn="t">
                        <a:spcBef>
                          <a:spcPts val="0"/>
                        </a:spcBef>
                        <a:spcAft>
                          <a:spcPts val="0"/>
                        </a:spcAft>
                      </a:pPr>
                      <a:r>
                        <a:rPr lang="en-IN" sz="1600" b="0" i="0" u="none" strike="noStrike" dirty="0">
                          <a:solidFill>
                            <a:srgbClr val="3C78D8"/>
                          </a:solidFill>
                          <a:effectLst/>
                          <a:latin typeface="Georgia" panose="02040502050405020303" pitchFamily="18" charset="0"/>
                        </a:rPr>
                        <a:t>Digit Recognition (Excel format)</a:t>
                      </a:r>
                      <a:endParaRPr lang="en-IN" sz="1600"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600" b="0" i="0" u="none" strike="noStrike">
                          <a:solidFill>
                            <a:srgbClr val="3C78D8"/>
                          </a:solidFill>
                          <a:effectLst/>
                          <a:latin typeface="Georgia" panose="02040502050405020303" pitchFamily="18" charset="0"/>
                        </a:rPr>
                        <a:t>Face Recognition(.png file)</a:t>
                      </a:r>
                      <a:endParaRPr lang="en-IN" sz="160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62800365"/>
                  </a:ext>
                </a:extLst>
              </a:tr>
              <a:tr h="1912790">
                <a:tc>
                  <a:txBody>
                    <a:bodyPr/>
                    <a:lstStyle/>
                    <a:p>
                      <a:pPr marL="285750" indent="-285750" rtl="0" fontAlgn="t">
                        <a:spcBef>
                          <a:spcPts val="0"/>
                        </a:spcBef>
                        <a:spcAft>
                          <a:spcPts val="0"/>
                        </a:spcAft>
                        <a:buFontTx/>
                        <a:buChar char="-"/>
                      </a:pPr>
                      <a:r>
                        <a:rPr lang="en-IN" sz="1600" b="0" i="0" u="none" strike="noStrike" dirty="0">
                          <a:solidFill>
                            <a:srgbClr val="000000"/>
                          </a:solidFill>
                          <a:effectLst/>
                          <a:latin typeface="Georgia" panose="02040502050405020303" pitchFamily="18" charset="0"/>
                        </a:rPr>
                        <a:t>30,000 rows of data was trained.</a:t>
                      </a:r>
                    </a:p>
                    <a:p>
                      <a:pPr marL="285750" indent="-285750" rtl="0" fontAlgn="t">
                        <a:spcBef>
                          <a:spcPts val="0"/>
                        </a:spcBef>
                        <a:spcAft>
                          <a:spcPts val="0"/>
                        </a:spcAft>
                        <a:buFontTx/>
                        <a:buChar char="-"/>
                      </a:pPr>
                      <a:endParaRPr lang="en-IN" sz="1600" dirty="0">
                        <a:effectLst/>
                      </a:endParaRPr>
                    </a:p>
                    <a:p>
                      <a:pPr marL="285750" indent="-285750" rtl="0" fontAlgn="t">
                        <a:spcBef>
                          <a:spcPts val="0"/>
                        </a:spcBef>
                        <a:spcAft>
                          <a:spcPts val="0"/>
                        </a:spcAft>
                        <a:buFontTx/>
                        <a:buChar char="-"/>
                      </a:pPr>
                      <a:r>
                        <a:rPr lang="en-IN" sz="1600" b="0" i="0" u="none" strike="noStrike" dirty="0">
                          <a:solidFill>
                            <a:srgbClr val="000000"/>
                          </a:solidFill>
                          <a:effectLst/>
                          <a:latin typeface="Georgia" panose="02040502050405020303" pitchFamily="18" charset="0"/>
                        </a:rPr>
                        <a:t>11,000 rows of training data was passed for testing.</a:t>
                      </a:r>
                    </a:p>
                    <a:p>
                      <a:pPr marL="285750" indent="-285750" rtl="0" fontAlgn="t">
                        <a:spcBef>
                          <a:spcPts val="0"/>
                        </a:spcBef>
                        <a:spcAft>
                          <a:spcPts val="0"/>
                        </a:spcAft>
                        <a:buFontTx/>
                        <a:buChar char="-"/>
                      </a:pPr>
                      <a:endParaRPr lang="en-IN" sz="1600" dirty="0">
                        <a:effectLst/>
                      </a:endParaRPr>
                    </a:p>
                    <a:p>
                      <a:pPr rtl="0" fontAlgn="t">
                        <a:spcBef>
                          <a:spcPts val="0"/>
                        </a:spcBef>
                        <a:spcAft>
                          <a:spcPts val="0"/>
                        </a:spcAft>
                      </a:pPr>
                      <a:r>
                        <a:rPr lang="en-IN" sz="1600" b="0" i="0" u="none" strike="noStrike" dirty="0">
                          <a:solidFill>
                            <a:srgbClr val="000000"/>
                          </a:solidFill>
                          <a:effectLst/>
                          <a:latin typeface="Georgia" panose="02040502050405020303" pitchFamily="18" charset="0"/>
                        </a:rPr>
                        <a:t>-Output prediction was correct </a:t>
                      </a:r>
                      <a:r>
                        <a:rPr lang="en-IN" sz="1600" b="0" i="0" u="none" strike="noStrike" dirty="0" err="1">
                          <a:solidFill>
                            <a:srgbClr val="000000"/>
                          </a:solidFill>
                          <a:effectLst/>
                          <a:latin typeface="Georgia" panose="02040502050405020303" pitchFamily="18" charset="0"/>
                        </a:rPr>
                        <a:t>upto</a:t>
                      </a:r>
                      <a:r>
                        <a:rPr lang="en-IN" sz="1600" b="0" i="0" u="none" strike="noStrike" dirty="0">
                          <a:solidFill>
                            <a:srgbClr val="000000"/>
                          </a:solidFill>
                          <a:effectLst/>
                          <a:latin typeface="Georgia" panose="02040502050405020303" pitchFamily="18" charset="0"/>
                        </a:rPr>
                        <a:t> 89%.</a:t>
                      </a:r>
                      <a:endParaRPr lang="en-IN" sz="1600" dirty="0">
                        <a:effectLst/>
                      </a:endParaRPr>
                    </a:p>
                    <a:p>
                      <a:pPr fontAlgn="t"/>
                      <a:br>
                        <a:rPr lang="en-IN" sz="1600" dirty="0">
                          <a:effectLst/>
                        </a:rPr>
                      </a:br>
                      <a:endParaRPr lang="en-IN" sz="1600"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85750" indent="-285750" rtl="0" fontAlgn="t">
                        <a:spcBef>
                          <a:spcPts val="0"/>
                        </a:spcBef>
                        <a:spcAft>
                          <a:spcPts val="0"/>
                        </a:spcAft>
                        <a:buFontTx/>
                        <a:buChar char="-"/>
                      </a:pPr>
                      <a:r>
                        <a:rPr lang="en-IN" sz="1600" b="0" i="0" u="none" strike="noStrike" dirty="0">
                          <a:solidFill>
                            <a:srgbClr val="000000"/>
                          </a:solidFill>
                          <a:effectLst/>
                          <a:latin typeface="Georgia" panose="02040502050405020303" pitchFamily="18" charset="0"/>
                        </a:rPr>
                        <a:t>50 images were trained.</a:t>
                      </a:r>
                    </a:p>
                    <a:p>
                      <a:pPr marL="285750" indent="-285750" rtl="0" fontAlgn="t">
                        <a:spcBef>
                          <a:spcPts val="0"/>
                        </a:spcBef>
                        <a:spcAft>
                          <a:spcPts val="0"/>
                        </a:spcAft>
                        <a:buFontTx/>
                        <a:buChar char="-"/>
                      </a:pPr>
                      <a:endParaRPr lang="en-IN" sz="1600" b="0" i="0" u="none" strike="noStrike" dirty="0">
                        <a:solidFill>
                          <a:schemeClr val="tx1"/>
                        </a:solidFill>
                        <a:effectLst/>
                        <a:latin typeface="+mn-lt"/>
                      </a:endParaRPr>
                    </a:p>
                    <a:p>
                      <a:pPr marL="285750" indent="-285750" rtl="0" fontAlgn="t">
                        <a:spcBef>
                          <a:spcPts val="0"/>
                        </a:spcBef>
                        <a:spcAft>
                          <a:spcPts val="0"/>
                        </a:spcAft>
                        <a:buFontTx/>
                        <a:buChar char="-"/>
                      </a:pPr>
                      <a:r>
                        <a:rPr lang="en-IN" sz="1600" b="0" i="0" u="none" strike="noStrike" dirty="0">
                          <a:solidFill>
                            <a:srgbClr val="000000"/>
                          </a:solidFill>
                          <a:effectLst/>
                          <a:latin typeface="Georgia" panose="02040502050405020303" pitchFamily="18" charset="0"/>
                        </a:rPr>
                        <a:t>34 training images were passed for testing.</a:t>
                      </a:r>
                    </a:p>
                    <a:p>
                      <a:pPr marL="285750" indent="-285750" rtl="0" fontAlgn="t">
                        <a:spcBef>
                          <a:spcPts val="0"/>
                        </a:spcBef>
                        <a:spcAft>
                          <a:spcPts val="0"/>
                        </a:spcAft>
                        <a:buFontTx/>
                        <a:buChar char="-"/>
                      </a:pPr>
                      <a:endParaRPr lang="en-IN" sz="1600" dirty="0">
                        <a:effectLst/>
                      </a:endParaRPr>
                    </a:p>
                    <a:p>
                      <a:pPr rtl="0" fontAlgn="t">
                        <a:spcBef>
                          <a:spcPts val="0"/>
                        </a:spcBef>
                        <a:spcAft>
                          <a:spcPts val="0"/>
                        </a:spcAft>
                      </a:pPr>
                      <a:r>
                        <a:rPr lang="en-IN" sz="1600" b="0" i="0" u="none" strike="noStrike" dirty="0">
                          <a:solidFill>
                            <a:srgbClr val="000000"/>
                          </a:solidFill>
                          <a:effectLst/>
                          <a:latin typeface="Georgia" panose="02040502050405020303" pitchFamily="18" charset="0"/>
                        </a:rPr>
                        <a:t>- Output prediction was correct up to 82%.</a:t>
                      </a:r>
                      <a:endParaRPr lang="en-IN" sz="1600"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6298412"/>
                  </a:ext>
                </a:extLst>
              </a:tr>
            </a:tbl>
          </a:graphicData>
        </a:graphic>
      </p:graphicFrame>
      <p:sp>
        <p:nvSpPr>
          <p:cNvPr id="9" name="Rectangle 2">
            <a:extLst>
              <a:ext uri="{FF2B5EF4-FFF2-40B4-BE49-F238E27FC236}">
                <a16:creationId xmlns:a16="http://schemas.microsoft.com/office/drawing/2014/main" id="{7311717D-F9F3-4043-9C21-7AE97AF58C11}"/>
              </a:ext>
            </a:extLst>
          </p:cNvPr>
          <p:cNvSpPr>
            <a:spLocks noChangeArrowheads="1"/>
          </p:cNvSpPr>
          <p:nvPr/>
        </p:nvSpPr>
        <p:spPr bwMode="auto">
          <a:xfrm>
            <a:off x="3309720" y="139389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4" name="Picture 3">
            <a:extLst>
              <a:ext uri="{FF2B5EF4-FFF2-40B4-BE49-F238E27FC236}">
                <a16:creationId xmlns:a16="http://schemas.microsoft.com/office/drawing/2014/main" id="{6CFBA568-67D2-EA45-ADC1-62AC6538F07C}"/>
              </a:ext>
            </a:extLst>
          </p:cNvPr>
          <p:cNvPicPr>
            <a:picLocks noChangeAspect="1"/>
          </p:cNvPicPr>
          <p:nvPr/>
        </p:nvPicPr>
        <p:blipFill>
          <a:blip r:embed="rId2"/>
          <a:stretch>
            <a:fillRect/>
          </a:stretch>
        </p:blipFill>
        <p:spPr>
          <a:xfrm>
            <a:off x="7966553" y="4152873"/>
            <a:ext cx="4033382" cy="2520864"/>
          </a:xfrm>
          <a:prstGeom prst="rect">
            <a:avLst/>
          </a:prstGeom>
        </p:spPr>
      </p:pic>
    </p:spTree>
    <p:extLst>
      <p:ext uri="{BB962C8B-B14F-4D97-AF65-F5344CB8AC3E}">
        <p14:creationId xmlns:p14="http://schemas.microsoft.com/office/powerpoint/2010/main" val="2764486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F0524-CDF5-4872-BC05-FAB597DC2EF2}"/>
              </a:ext>
            </a:extLst>
          </p:cNvPr>
          <p:cNvSpPr>
            <a:spLocks noGrp="1"/>
          </p:cNvSpPr>
          <p:nvPr>
            <p:ph type="title"/>
          </p:nvPr>
        </p:nvSpPr>
        <p:spPr>
          <a:xfrm>
            <a:off x="1484311" y="0"/>
            <a:ext cx="10018713" cy="1017037"/>
          </a:xfrm>
        </p:spPr>
        <p:txBody>
          <a:bodyPr>
            <a:normAutofit/>
          </a:bodyPr>
          <a:lstStyle/>
          <a:p>
            <a:r>
              <a:rPr lang="en-US" sz="2800" b="1" u="sng" dirty="0"/>
              <a:t>Optimization</a:t>
            </a:r>
          </a:p>
        </p:txBody>
      </p:sp>
      <p:sp>
        <p:nvSpPr>
          <p:cNvPr id="3" name="Content Placeholder 2">
            <a:extLst>
              <a:ext uri="{FF2B5EF4-FFF2-40B4-BE49-F238E27FC236}">
                <a16:creationId xmlns:a16="http://schemas.microsoft.com/office/drawing/2014/main" id="{0F3746A7-5A00-43D9-B76C-0DEC2ABF6CAE}"/>
              </a:ext>
            </a:extLst>
          </p:cNvPr>
          <p:cNvSpPr>
            <a:spLocks noGrp="1"/>
          </p:cNvSpPr>
          <p:nvPr>
            <p:ph idx="1"/>
          </p:nvPr>
        </p:nvSpPr>
        <p:spPr>
          <a:xfrm>
            <a:off x="1647148" y="638826"/>
            <a:ext cx="10018713" cy="4112535"/>
          </a:xfrm>
        </p:spPr>
        <p:txBody>
          <a:bodyPr>
            <a:normAutofit/>
          </a:bodyPr>
          <a:lstStyle/>
          <a:p>
            <a:r>
              <a:rPr lang="en-IN" sz="1600" dirty="0"/>
              <a:t>OverFitting of the data :  </a:t>
            </a:r>
            <a:r>
              <a:rPr lang="en-IN" sz="1600" b="1" dirty="0"/>
              <a:t>Overfitting</a:t>
            </a:r>
            <a:r>
              <a:rPr lang="en-IN" sz="1600" dirty="0"/>
              <a:t> is " the production of an analysis that corresponds too closely or exactly to a particular set of data, and may therefore fail to fit additional data or predict future observations reliably.</a:t>
            </a:r>
          </a:p>
          <a:p>
            <a:r>
              <a:rPr lang="en-IN" sz="1600" dirty="0"/>
              <a:t>By testing both the dataset we have checked the OverFitting of data. System was so accurate that it was able to very accurate output.</a:t>
            </a:r>
          </a:p>
          <a:p>
            <a:r>
              <a:rPr lang="en-IN" sz="1600" dirty="0"/>
              <a:t>We can use more than 2 hidden layers which will give us an enhancement in the project.</a:t>
            </a:r>
            <a:endParaRPr lang="en-US" sz="1600" dirty="0"/>
          </a:p>
          <a:p>
            <a:pPr marL="0" indent="0">
              <a:buNone/>
            </a:pPr>
            <a:endParaRPr lang="en-US" sz="1600" dirty="0"/>
          </a:p>
          <a:p>
            <a:pPr marL="0" indent="0">
              <a:buNone/>
            </a:pPr>
            <a:endParaRPr lang="en-US" sz="1600" dirty="0"/>
          </a:p>
          <a:p>
            <a:pPr marL="0" indent="0">
              <a:buNone/>
            </a:pPr>
            <a:endParaRPr lang="en-US" sz="1600" dirty="0"/>
          </a:p>
        </p:txBody>
      </p:sp>
      <p:pic>
        <p:nvPicPr>
          <p:cNvPr id="7" name="Picture 6">
            <a:extLst>
              <a:ext uri="{FF2B5EF4-FFF2-40B4-BE49-F238E27FC236}">
                <a16:creationId xmlns:a16="http://schemas.microsoft.com/office/drawing/2014/main" id="{AD068E23-3D25-114F-B18A-0BE10547925E}"/>
              </a:ext>
            </a:extLst>
          </p:cNvPr>
          <p:cNvPicPr>
            <a:picLocks noChangeAspect="1"/>
          </p:cNvPicPr>
          <p:nvPr/>
        </p:nvPicPr>
        <p:blipFill>
          <a:blip r:embed="rId2"/>
          <a:stretch>
            <a:fillRect/>
          </a:stretch>
        </p:blipFill>
        <p:spPr>
          <a:xfrm>
            <a:off x="7828766" y="4051996"/>
            <a:ext cx="4081571" cy="2210286"/>
          </a:xfrm>
          <a:prstGeom prst="rect">
            <a:avLst/>
          </a:prstGeom>
        </p:spPr>
      </p:pic>
    </p:spTree>
    <p:extLst>
      <p:ext uri="{BB962C8B-B14F-4D97-AF65-F5344CB8AC3E}">
        <p14:creationId xmlns:p14="http://schemas.microsoft.com/office/powerpoint/2010/main" val="24399866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111</TotalTime>
  <Words>840</Words>
  <Application>Microsoft Macintosh PowerPoint</Application>
  <PresentationFormat>Widescreen</PresentationFormat>
  <Paragraphs>110</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Corbel</vt:lpstr>
      <vt:lpstr>Georgia</vt:lpstr>
      <vt:lpstr>Parallax</vt:lpstr>
      <vt:lpstr>Neural Networks 1. Digit recognition 2. Face Recognition</vt:lpstr>
      <vt:lpstr>Problem Statement</vt:lpstr>
      <vt:lpstr>Implementation</vt:lpstr>
      <vt:lpstr>Implementation:</vt:lpstr>
      <vt:lpstr>Back Propagation  Algorithm</vt:lpstr>
      <vt:lpstr>Feedback Algorithm</vt:lpstr>
      <vt:lpstr>Activation Function</vt:lpstr>
      <vt:lpstr>Output:</vt:lpstr>
      <vt:lpstr>Optimization</vt:lpstr>
      <vt:lpstr>Program Output 1</vt:lpstr>
      <vt:lpstr>Program Output 2</vt:lpstr>
      <vt:lpstr>Analysis (Time vs Error produced in Back Propagation)</vt:lpstr>
      <vt:lpstr>Test Cases</vt:lpstr>
      <vt:lpstr>Conclusion:</vt:lpstr>
    </vt:vector>
  </TitlesOfParts>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 Sheduler using Genetic Algorithm</dc:title>
  <dc:creator>Ankit Yadav</dc:creator>
  <cp:lastModifiedBy>Ajay Goel</cp:lastModifiedBy>
  <cp:revision>23</cp:revision>
  <dcterms:created xsi:type="dcterms:W3CDTF">2018-04-15T07:30:50Z</dcterms:created>
  <dcterms:modified xsi:type="dcterms:W3CDTF">2018-08-09T19:56:15Z</dcterms:modified>
</cp:coreProperties>
</file>

<file path=docProps/thumbnail.jpeg>
</file>